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66" r:id="rId8"/>
    <p:sldId id="267" r:id="rId9"/>
    <p:sldId id="268" r:id="rId10"/>
    <p:sldId id="269" r:id="rId11"/>
    <p:sldId id="270" r:id="rId12"/>
    <p:sldId id="271" r:id="rId13"/>
    <p:sldId id="272" r:id="rId14"/>
    <p:sldId id="273" r:id="rId15"/>
    <p:sldId id="264" r:id="rId16"/>
    <p:sldId id="275"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251" autoAdjust="0"/>
  </p:normalViewPr>
  <p:slideViewPr>
    <p:cSldViewPr snapToGrid="0">
      <p:cViewPr varScale="1">
        <p:scale>
          <a:sx n="89" d="100"/>
          <a:sy n="89" d="100"/>
        </p:scale>
        <p:origin x="143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9965F-18BD-4FAC-B83D-5D29614AD0FA}" type="datetimeFigureOut">
              <a:rPr lang="sv-SE" smtClean="0"/>
              <a:t>2018-11-14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874D8-FE6D-4786-92D7-C3BA23282F90}" type="slidenum">
              <a:rPr lang="sv-SE" smtClean="0"/>
              <a:t>‹#›</a:t>
            </a:fld>
            <a:endParaRPr lang="sv-SE"/>
          </a:p>
        </p:txBody>
      </p:sp>
    </p:spTree>
    <p:extLst>
      <p:ext uri="{BB962C8B-B14F-4D97-AF65-F5344CB8AC3E}">
        <p14:creationId xmlns:p14="http://schemas.microsoft.com/office/powerpoint/2010/main" val="76500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Presentera</a:t>
            </a:r>
            <a:r>
              <a:rPr lang="sv-SE" baseline="0" dirty="0"/>
              <a:t> ämnet kort! Det handlar om fysisk träning vad som är viktigt för att kroppen skall kunna ta till sig träningen på bästa sätt</a:t>
            </a:r>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1</a:t>
            </a:fld>
            <a:endParaRPr lang="sv-SE"/>
          </a:p>
        </p:txBody>
      </p:sp>
    </p:spTree>
    <p:extLst>
      <p:ext uri="{BB962C8B-B14F-4D97-AF65-F5344CB8AC3E}">
        <p14:creationId xmlns:p14="http://schemas.microsoft.com/office/powerpoint/2010/main" val="223693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Snabbhet: </a:t>
            </a:r>
            <a:r>
              <a:rPr lang="sv-SE" b="0" dirty="0"/>
              <a:t>Snabbhet handlar om att kunna utföra rörelser på kortats</a:t>
            </a:r>
            <a:r>
              <a:rPr lang="sv-SE" b="0" baseline="0" dirty="0"/>
              <a:t> möjliga tid och bygger på summan och samspelet av en rad olika fysiska egenskaper. Såsom styrka, rörlighet, koordination, teknisk skicklighet och förmågan att mobilisera energi via anaeroba processer. Snabbhet kan delas in i; Reaktions-, accelerations-, maximal- och snabbhetsuthållighet samt frekvens- och aktionssnabbhet</a:t>
            </a:r>
            <a:endParaRPr lang="sv-SE" b="1"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10</a:t>
            </a:fld>
            <a:endParaRPr lang="sv-SE"/>
          </a:p>
        </p:txBody>
      </p:sp>
    </p:spTree>
    <p:extLst>
      <p:ext uri="{BB962C8B-B14F-4D97-AF65-F5344CB8AC3E}">
        <p14:creationId xmlns:p14="http://schemas.microsoft.com/office/powerpoint/2010/main" val="167985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Rörlighet: </a:t>
            </a:r>
            <a:r>
              <a:rPr lang="sv-SE" dirty="0"/>
              <a:t>Skillnaden mellan rörlighetsträning och stretching är främst att vid rörlighetsträning håller man inte kvar muskeln i </a:t>
            </a:r>
            <a:r>
              <a:rPr lang="sv-SE" dirty="0" err="1"/>
              <a:t>ytterläget</a:t>
            </a:r>
            <a:r>
              <a:rPr lang="sv-SE" dirty="0"/>
              <a:t> lika länge utan upprepar töjningarna mer. I stretching drar man ut musklerna och håller kvar dem i </a:t>
            </a:r>
            <a:r>
              <a:rPr lang="sv-SE" dirty="0" err="1"/>
              <a:t>ytterläget</a:t>
            </a:r>
            <a:r>
              <a:rPr lang="sv-SE" dirty="0"/>
              <a:t> under betydligt längre tid. Rörlighetsövningar lämpar sig bra i ett uppvärmningsprogram medan stretching bör genomföras efter träning/tävling. Det finns forskning som visar att stretching innan explosiv idrottsutövning försämrar prestationsförmågan med upp till 10–15 procent. Rörlighetsträning förbereder i stället muskler och </a:t>
            </a:r>
            <a:r>
              <a:rPr lang="sv-SE" dirty="0" err="1"/>
              <a:t>senspolar</a:t>
            </a:r>
            <a:r>
              <a:rPr lang="sv-SE" dirty="0"/>
              <a:t> för prestationen.</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11</a:t>
            </a:fld>
            <a:endParaRPr lang="sv-SE"/>
          </a:p>
        </p:txBody>
      </p:sp>
    </p:spTree>
    <p:extLst>
      <p:ext uri="{BB962C8B-B14F-4D97-AF65-F5344CB8AC3E}">
        <p14:creationId xmlns:p14="http://schemas.microsoft.com/office/powerpoint/2010/main" val="358759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a:t>
            </a:r>
          </a:p>
          <a:p>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12</a:t>
            </a:fld>
            <a:endParaRPr lang="sv-SE"/>
          </a:p>
        </p:txBody>
      </p:sp>
    </p:spTree>
    <p:extLst>
      <p:ext uri="{BB962C8B-B14F-4D97-AF65-F5344CB8AC3E}">
        <p14:creationId xmlns:p14="http://schemas.microsoft.com/office/powerpoint/2010/main" val="3609237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Allsidig träning = </a:t>
            </a:r>
            <a:r>
              <a:rPr lang="sv-SE" b="0" dirty="0"/>
              <a:t>viktigt att träna alla förmågor och kvalitéer för att skapa bästa</a:t>
            </a:r>
            <a:r>
              <a:rPr lang="sv-SE" b="0" baseline="0" dirty="0"/>
              <a:t> förutsättningar för ett fortsatt idrottande.  </a:t>
            </a:r>
          </a:p>
          <a:p>
            <a:r>
              <a:rPr lang="sv-SE" b="1" dirty="0"/>
              <a:t>Träna symmetriskt = </a:t>
            </a:r>
            <a:r>
              <a:rPr lang="sv-SE" b="0" dirty="0"/>
              <a:t>Att både träna </a:t>
            </a:r>
            <a:r>
              <a:rPr lang="sv-SE" dirty="0"/>
              <a:t>höger och vänster sida ger bättre stabilitet och styrka.</a:t>
            </a:r>
            <a:r>
              <a:rPr lang="sv-SE" baseline="0" dirty="0"/>
              <a:t> En balanserat tränad kropp skapar bättre </a:t>
            </a:r>
            <a:r>
              <a:rPr lang="sv-SE" dirty="0"/>
              <a:t>fysiska förutsättningar och mi</a:t>
            </a:r>
            <a:r>
              <a:rPr lang="sv-SE" baseline="0" dirty="0"/>
              <a:t>nskar risken för skador.</a:t>
            </a:r>
            <a:r>
              <a:rPr lang="sv-SE" dirty="0"/>
              <a:t> </a:t>
            </a:r>
          </a:p>
          <a:p>
            <a:r>
              <a:rPr lang="sv-SE" b="1" dirty="0"/>
              <a:t>Rörlighetsträning = </a:t>
            </a:r>
            <a:r>
              <a:rPr lang="sv-SE" b="0" dirty="0"/>
              <a:t>En</a:t>
            </a:r>
            <a:r>
              <a:rPr lang="sv-SE" b="0" baseline="0" dirty="0"/>
              <a:t> muskel med bibehållen rörlighet minskar risken för överbelastning och skador genom att muskeln får en bättre funktion i </a:t>
            </a:r>
            <a:r>
              <a:rPr lang="sv-SE" b="0" baseline="0" dirty="0" err="1"/>
              <a:t>ytterlägen</a:t>
            </a:r>
            <a:r>
              <a:rPr lang="sv-SE" b="0" baseline="0" dirty="0"/>
              <a:t>. God rörlighet ger också en ökad styrka och bättre koordination.</a:t>
            </a:r>
            <a:endParaRPr lang="sv-SE" b="0" dirty="0"/>
          </a:p>
          <a:p>
            <a:r>
              <a:rPr lang="sv-SE" b="1"/>
              <a:t>Träna </a:t>
            </a:r>
            <a:r>
              <a:rPr lang="sv-SE" b="1" dirty="0"/>
              <a:t>inte när du är sjuk eller har ont = </a:t>
            </a:r>
            <a:r>
              <a:rPr lang="sv-SE" dirty="0"/>
              <a:t>Viktigt att vara lyhörd och lyssna på kroppen, att träna vi halsont kan i värsta fall leda till en hjärtmuskel</a:t>
            </a:r>
            <a:r>
              <a:rPr lang="sv-SE" baseline="0" dirty="0"/>
              <a:t>inflammation, </a:t>
            </a:r>
            <a:r>
              <a:rPr lang="sv-SE" dirty="0"/>
              <a:t>ge andra</a:t>
            </a:r>
            <a:r>
              <a:rPr lang="sv-SE" baseline="0" dirty="0"/>
              <a:t> träningsuppgifter vid småskador.</a:t>
            </a:r>
            <a:endParaRPr lang="sv-SE" b="1" dirty="0"/>
          </a:p>
          <a:p>
            <a:endParaRPr lang="sv-SE" dirty="0"/>
          </a:p>
          <a:p>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13</a:t>
            </a:fld>
            <a:endParaRPr lang="sv-SE"/>
          </a:p>
        </p:txBody>
      </p:sp>
    </p:spTree>
    <p:extLst>
      <p:ext uri="{BB962C8B-B14F-4D97-AF65-F5344CB8AC3E}">
        <p14:creationId xmlns:p14="http://schemas.microsoft.com/office/powerpoint/2010/main" val="398868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Gå igenom prestationstriangeln olika sidor och poängtera att det krävs en balans mellan alla delar för att kunna tillgodogöra sig träningen. </a:t>
            </a:r>
          </a:p>
          <a:p>
            <a:endParaRPr lang="sv-SE" dirty="0"/>
          </a:p>
        </p:txBody>
      </p:sp>
      <p:sp>
        <p:nvSpPr>
          <p:cNvPr id="4" name="Platshållare för bildnummer 3"/>
          <p:cNvSpPr>
            <a:spLocks noGrp="1"/>
          </p:cNvSpPr>
          <p:nvPr>
            <p:ph type="sldNum" sz="quarter" idx="10"/>
          </p:nvPr>
        </p:nvSpPr>
        <p:spPr/>
        <p:txBody>
          <a:bodyPr/>
          <a:lstStyle/>
          <a:p>
            <a:fld id="{DD758523-B591-4F85-9C9D-12DFA19B7369}" type="slidenum">
              <a:rPr lang="sv-SE" smtClean="0"/>
              <a:t>2</a:t>
            </a:fld>
            <a:endParaRPr lang="sv-SE"/>
          </a:p>
        </p:txBody>
      </p:sp>
    </p:spTree>
    <p:extLst>
      <p:ext uri="{BB962C8B-B14F-4D97-AF65-F5344CB8AC3E}">
        <p14:creationId xmlns:p14="http://schemas.microsoft.com/office/powerpoint/2010/main" val="268413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Träningen bryter ner och för att få en god kompensation krävs</a:t>
            </a:r>
            <a:r>
              <a:rPr lang="sv-SE" baseline="0" dirty="0"/>
              <a:t> rätt kostintag samt en god sömn</a:t>
            </a:r>
            <a:endParaRPr lang="sv-SE" dirty="0"/>
          </a:p>
        </p:txBody>
      </p:sp>
      <p:sp>
        <p:nvSpPr>
          <p:cNvPr id="4" name="Platshållare för bildnummer 3"/>
          <p:cNvSpPr>
            <a:spLocks noGrp="1"/>
          </p:cNvSpPr>
          <p:nvPr>
            <p:ph type="sldNum" sz="quarter" idx="10"/>
          </p:nvPr>
        </p:nvSpPr>
        <p:spPr/>
        <p:txBody>
          <a:bodyPr/>
          <a:lstStyle/>
          <a:p>
            <a:fld id="{DD758523-B591-4F85-9C9D-12DFA19B7369}" type="slidenum">
              <a:rPr lang="sv-SE" smtClean="0"/>
              <a:t>3</a:t>
            </a:fld>
            <a:endParaRPr lang="sv-SE"/>
          </a:p>
        </p:txBody>
      </p:sp>
    </p:spTree>
    <p:extLst>
      <p:ext uri="{BB962C8B-B14F-4D97-AF65-F5344CB8AC3E}">
        <p14:creationId xmlns:p14="http://schemas.microsoft.com/office/powerpoint/2010/main" val="163986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 aktiva rita upp tabellen</a:t>
            </a:r>
            <a:r>
              <a:rPr lang="sv-SE" baseline="0" dirty="0"/>
              <a:t> </a:t>
            </a:r>
            <a:r>
              <a:rPr lang="sv-SE" dirty="0"/>
              <a:t>och sätta kryss i den ruta som de tycker stämmer bäst in på er verksamhet. Jämför sedan och diskutera vad som är viktigt att träna för att bli bra inom just er idrott.</a:t>
            </a:r>
          </a:p>
        </p:txBody>
      </p:sp>
      <p:sp>
        <p:nvSpPr>
          <p:cNvPr id="4" name="Platshållare för bildnummer 3"/>
          <p:cNvSpPr>
            <a:spLocks noGrp="1"/>
          </p:cNvSpPr>
          <p:nvPr>
            <p:ph type="sldNum" sz="quarter" idx="10"/>
          </p:nvPr>
        </p:nvSpPr>
        <p:spPr/>
        <p:txBody>
          <a:bodyPr/>
          <a:lstStyle/>
          <a:p>
            <a:fld id="{DD758523-B591-4F85-9C9D-12DFA19B7369}" type="slidenum">
              <a:rPr lang="sv-SE" smtClean="0"/>
              <a:t>4</a:t>
            </a:fld>
            <a:endParaRPr lang="sv-SE"/>
          </a:p>
        </p:txBody>
      </p:sp>
    </p:spTree>
    <p:extLst>
      <p:ext uri="{BB962C8B-B14F-4D97-AF65-F5344CB8AC3E}">
        <p14:creationId xmlns:p14="http://schemas.microsoft.com/office/powerpoint/2010/main" val="9086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Uppvärmning: </a:t>
            </a:r>
            <a:r>
              <a:rPr lang="sv-SE" dirty="0"/>
              <a:t>Genom uppvärmning förbereder du kroppen på fysisk aktivitet. En bra uppvärmning är både prestationshöjande samt skadeförebyggande och leder till en ökad kropps- och muskeltemperatur. Det gör att syret avges lättare till musklerna och att energiomsättning samt nervimpulser sker snabbare. Uppvärmningen aktiverar också muskelspolar och </a:t>
            </a:r>
            <a:r>
              <a:rPr lang="sv-SE" dirty="0" err="1"/>
              <a:t>senspolar</a:t>
            </a:r>
            <a:r>
              <a:rPr lang="sv-SE" dirty="0"/>
              <a:t>, vilket förhindrar muskelbristningar och </a:t>
            </a:r>
            <a:r>
              <a:rPr lang="sv-SE" dirty="0" err="1"/>
              <a:t>senskador</a:t>
            </a:r>
            <a:r>
              <a:rPr lang="sv-SE" dirty="0"/>
              <a:t>. Det bildas också ledvätska som smörjer ledbrosket i kroppens leder vilket ökar rörligheten. En bra uppvärmning bör pågå i cirka 15–20 minuter. Intensiteten i uppvärmningen ska stegras successivt. Använd rörelser som aktiverar stora muskelgrupper, till exempel jogging. Övergå sedan till olika övningar som aktiverar så många muskelgrupper som möjligt samt olika töjningsövningar. Ju längre in i uppvärmningen du kommer, desto mer grenspecifik kan du bli. Det innebär att du aktiverar de muskler och leder som du kommer att använda under träning. </a:t>
            </a:r>
          </a:p>
        </p:txBody>
      </p:sp>
      <p:sp>
        <p:nvSpPr>
          <p:cNvPr id="4" name="Platshållare för bildnummer 3"/>
          <p:cNvSpPr>
            <a:spLocks noGrp="1"/>
          </p:cNvSpPr>
          <p:nvPr>
            <p:ph type="sldNum" sz="quarter" idx="10"/>
          </p:nvPr>
        </p:nvSpPr>
        <p:spPr/>
        <p:txBody>
          <a:bodyPr/>
          <a:lstStyle/>
          <a:p>
            <a:fld id="{DD758523-B591-4F85-9C9D-12DFA19B7369}" type="slidenum">
              <a:rPr lang="sv-SE" smtClean="0"/>
              <a:t>5</a:t>
            </a:fld>
            <a:endParaRPr lang="sv-SE"/>
          </a:p>
        </p:txBody>
      </p:sp>
    </p:spTree>
    <p:extLst>
      <p:ext uri="{BB962C8B-B14F-4D97-AF65-F5344CB8AC3E}">
        <p14:creationId xmlns:p14="http://schemas.microsoft.com/office/powerpoint/2010/main" val="174305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Nedvarvning: </a:t>
            </a:r>
            <a:r>
              <a:rPr lang="sv-SE" dirty="0"/>
              <a:t>På samma sätt som uppvärmningen fyller en viktig funktion har nedvarvningen sin givna plats i ett träningspass. Genom att avsluta träningspasset med att successivt trappa ned träningen får kroppen signaler att det är dags att ta det lite lugnare. Puls, kroppstemperatur, andningsfrekvens och blodtryck blir lägre och blodets borttransport av slaggprodukter påskyndas. En bra nedvarvning kan vara att cykla, jogga eller gå i rask takt i 5–15 minuter följt av stretching. Detta gör att kroppen återhämtar sig snabbare och blir då även snabbare redo för nästa träningspass – du kan träna mer. Glöm heller inte att fylla på med vätska &amp; energi.</a:t>
            </a:r>
            <a:r>
              <a:rPr lang="sv-SE" baseline="0" dirty="0"/>
              <a:t> </a:t>
            </a:r>
            <a:r>
              <a:rPr lang="sv-SE" dirty="0"/>
              <a:t> </a:t>
            </a:r>
          </a:p>
        </p:txBody>
      </p:sp>
      <p:sp>
        <p:nvSpPr>
          <p:cNvPr id="4" name="Platshållare för bildnummer 3"/>
          <p:cNvSpPr>
            <a:spLocks noGrp="1"/>
          </p:cNvSpPr>
          <p:nvPr>
            <p:ph type="sldNum" sz="quarter" idx="10"/>
          </p:nvPr>
        </p:nvSpPr>
        <p:spPr/>
        <p:txBody>
          <a:bodyPr/>
          <a:lstStyle/>
          <a:p>
            <a:fld id="{02B874D8-FE6D-4786-92D7-C3BA23282F90}" type="slidenum">
              <a:rPr lang="sv-SE" smtClean="0"/>
              <a:t>6</a:t>
            </a:fld>
            <a:endParaRPr lang="sv-SE"/>
          </a:p>
        </p:txBody>
      </p:sp>
    </p:spTree>
    <p:extLst>
      <p:ext uri="{BB962C8B-B14F-4D97-AF65-F5344CB8AC3E}">
        <p14:creationId xmlns:p14="http://schemas.microsoft.com/office/powerpoint/2010/main" val="119680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Koordination &amp; teknikträning: </a:t>
            </a:r>
            <a:r>
              <a:rPr lang="sv-SE" dirty="0"/>
              <a:t>Koordination står för samordning eller anpassning. Ett förbättrat samspel mellan nerv- och muskelsystemet vilket styrs av hjärnan som kopplar in de muskler och det antal motoriska enheter som krävs för att utföra rörelsen. Genom att träna upp sin koordination blir det bland annat lättare att lära sig nya moment/tekniker samt förebygga skador. Koordination innehåller en rad egenskaper som kan tränas utifrån idrottens specifika krav.</a:t>
            </a:r>
            <a:r>
              <a:rPr lang="sv-SE" baseline="0" dirty="0"/>
              <a:t> </a:t>
            </a:r>
            <a:r>
              <a:rPr lang="sv-SE" baseline="0" dirty="0" err="1"/>
              <a:t>Koordinativ</a:t>
            </a:r>
            <a:r>
              <a:rPr lang="sv-SE" baseline="0" dirty="0"/>
              <a:t> träning innebär att vi som tränare måste vara kreativa och hela tiden utveckla nya rörelser i samma eller andra situationer för en fortsatt utveckling.</a:t>
            </a:r>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7</a:t>
            </a:fld>
            <a:endParaRPr lang="sv-SE"/>
          </a:p>
        </p:txBody>
      </p:sp>
    </p:spTree>
    <p:extLst>
      <p:ext uri="{BB962C8B-B14F-4D97-AF65-F5344CB8AC3E}">
        <p14:creationId xmlns:p14="http://schemas.microsoft.com/office/powerpoint/2010/main" val="86771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Uthållighet: </a:t>
            </a:r>
            <a:r>
              <a:rPr lang="sv-SE" dirty="0"/>
              <a:t>Uthållighet kan definieras som utövarens förmåga att arbeta med relativt hög intensitet under en längre tid. Vi delar in uthållighetsträning i två delar: 	Aerob träning med låg, måttlig och hög intensitet och som inte bildar laktat (mjölksyra). Syretillgången är tillräcklig för det arbete som utförs. Anaerob träning med hög eller mycket hög intensitet. Syretillgången understiger behovet. Energi måste produceras utan tillgång på syre, vilket leder till att laktat produceras. Aerob träning under puberteten bör inkludera såväl distanslöpning som korta och långa intervaller eller </a:t>
            </a:r>
            <a:r>
              <a:rPr lang="sv-SE" dirty="0" err="1"/>
              <a:t>fartlek</a:t>
            </a:r>
            <a:r>
              <a:rPr lang="sv-SE" dirty="0"/>
              <a:t>. </a:t>
            </a:r>
          </a:p>
        </p:txBody>
      </p:sp>
      <p:sp>
        <p:nvSpPr>
          <p:cNvPr id="4" name="Platshållare för bildnummer 3"/>
          <p:cNvSpPr>
            <a:spLocks noGrp="1"/>
          </p:cNvSpPr>
          <p:nvPr>
            <p:ph type="sldNum" sz="quarter" idx="10"/>
          </p:nvPr>
        </p:nvSpPr>
        <p:spPr/>
        <p:txBody>
          <a:bodyPr/>
          <a:lstStyle/>
          <a:p>
            <a:fld id="{02B874D8-FE6D-4786-92D7-C3BA23282F90}" type="slidenum">
              <a:rPr lang="sv-SE" smtClean="0"/>
              <a:t>8</a:t>
            </a:fld>
            <a:endParaRPr lang="sv-SE"/>
          </a:p>
        </p:txBody>
      </p:sp>
    </p:spTree>
    <p:extLst>
      <p:ext uri="{BB962C8B-B14F-4D97-AF65-F5344CB8AC3E}">
        <p14:creationId xmlns:p14="http://schemas.microsoft.com/office/powerpoint/2010/main" val="244434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Styrketräning: </a:t>
            </a:r>
            <a:r>
              <a:rPr lang="sv-SE" b="0" dirty="0"/>
              <a:t>Eller</a:t>
            </a:r>
            <a:r>
              <a:rPr lang="sv-SE" b="0" baseline="0" dirty="0"/>
              <a:t> belastningsträning </a:t>
            </a:r>
            <a:r>
              <a:rPr lang="sv-SE" dirty="0"/>
              <a:t>handlar om att göra muskeln starkare och/eller uthålligare. Det som gör muskeln starkare är en rad olika faktorer – antalet inkopplade motorenheter, impulsfrekvensen, typ av muskelfibrer, muskelns relativa längd, muskelns tvärsnittsyta, energitillgång med mera. Vid belastningsträning upplever man i ett tidigt skede förbättringar utan någon nämnvärd ökad muskelmassa. Det som sker är en ökad neuromuskulär anpassning till belastningsträningen. Däremot utvecklas styrkan hos senor och ledband långsammare än muskelstyrkan. Det är därför viktigt att träning och belastning gradvis stegras för att undvika skador. För att uppnå en ökad muskelvolym krävs stort tålamod och en god balans mellan träning, kost och vila. Olika typer av styrka; Statisk-,</a:t>
            </a:r>
            <a:r>
              <a:rPr lang="sv-SE" baseline="0" dirty="0"/>
              <a:t> dynamisk-, maximal-, snabb-uthållighet- och komplexstyrka</a:t>
            </a:r>
            <a:r>
              <a:rPr lang="sv-SE" dirty="0"/>
              <a:t> </a:t>
            </a:r>
            <a:br>
              <a:rPr lang="sv-SE" dirty="0"/>
            </a:br>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02B874D8-FE6D-4786-92D7-C3BA23282F90}" type="slidenum">
              <a:rPr lang="sv-SE" smtClean="0"/>
              <a:t>9</a:t>
            </a:fld>
            <a:endParaRPr lang="sv-SE"/>
          </a:p>
        </p:txBody>
      </p:sp>
    </p:spTree>
    <p:extLst>
      <p:ext uri="{BB962C8B-B14F-4D97-AF65-F5344CB8AC3E}">
        <p14:creationId xmlns:p14="http://schemas.microsoft.com/office/powerpoint/2010/main" val="34724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99029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18061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96779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Cont">
    <p:spTree>
      <p:nvGrpSpPr>
        <p:cNvPr id="1" name=""/>
        <p:cNvGrpSpPr/>
        <p:nvPr/>
      </p:nvGrpSpPr>
      <p:grpSpPr>
        <a:xfrm>
          <a:off x="0" y="0"/>
          <a:ext cx="0" cy="0"/>
          <a:chOff x="0" y="0"/>
          <a:chExt cx="0" cy="0"/>
        </a:xfrm>
      </p:grpSpPr>
      <p:sp>
        <p:nvSpPr>
          <p:cNvPr id="2" name="Title"/>
          <p:cNvSpPr>
            <a:spLocks noGrp="1"/>
          </p:cNvSpPr>
          <p:nvPr>
            <p:ph type="title"/>
          </p:nvPr>
        </p:nvSpPr>
        <p:spPr>
          <a:xfrm>
            <a:off x="623392" y="217616"/>
            <a:ext cx="10972800" cy="547088"/>
          </a:xfrm>
          <a:prstGeom prst="rect">
            <a:avLst/>
          </a:prstGeom>
          <a:noFill/>
          <a:ln>
            <a:noFill/>
          </a:ln>
        </p:spPr>
        <p:style>
          <a:lnRef idx="2">
            <a:schemeClr val="accent4"/>
          </a:lnRef>
          <a:fillRef idx="1">
            <a:schemeClr val="lt1"/>
          </a:fillRef>
          <a:effectRef idx="0">
            <a:schemeClr val="accent4"/>
          </a:effectRef>
          <a:fontRef idx="none"/>
        </p:style>
        <p:txBody>
          <a:bodyPr>
            <a:normAutofit/>
          </a:bodyPr>
          <a:lstStyle>
            <a:lvl1pPr>
              <a:defRPr lang="el-GR" sz="1800" kern="1200" cap="none" spc="-100" baseline="0">
                <a:ln>
                  <a:noFill/>
                </a:ln>
                <a:solidFill>
                  <a:schemeClr val="tx1"/>
                </a:solidFill>
                <a:effectLst/>
                <a:latin typeface="+mn-lt"/>
                <a:ea typeface="+mj-ea"/>
                <a:cs typeface="Arial" pitchFamily="34" charset="0"/>
              </a:defRPr>
            </a:lvl1pPr>
          </a:lstStyle>
          <a:p>
            <a:r>
              <a:rPr lang="en-US"/>
              <a:t>Click to edit Master title style</a:t>
            </a:r>
            <a:endParaRPr lang="el-GR"/>
          </a:p>
        </p:txBody>
      </p:sp>
      <p:sp>
        <p:nvSpPr>
          <p:cNvPr id="8" name="Warn"/>
          <p:cNvSpPr>
            <a:spLocks noGrp="1"/>
          </p:cNvSpPr>
          <p:nvPr>
            <p:ph type="body" sz="quarter" idx="13" hasCustomPrompt="1"/>
          </p:nvPr>
        </p:nvSpPr>
        <p:spPr>
          <a:xfrm>
            <a:off x="334434" y="3068638"/>
            <a:ext cx="11523133" cy="576262"/>
          </a:xfrm>
          <a:prstGeom prst="rect">
            <a:avLst/>
          </a:prstGeom>
          <a:noFill/>
          <a:ln w="12700">
            <a:solidFill>
              <a:srgbClr val="FF0000"/>
            </a:solidFill>
          </a:ln>
        </p:spPr>
        <p:txBody>
          <a:bodyPr anchor="ctr">
            <a:normAutofit/>
          </a:bodyPr>
          <a:lstStyle>
            <a:lvl1pPr marL="0" indent="0" algn="ctr">
              <a:buNone/>
              <a:defRPr sz="1600">
                <a:solidFill>
                  <a:srgbClr val="FF0000"/>
                </a:solidFill>
                <a:latin typeface="Times New Roman" pitchFamily="18" charset="0"/>
                <a:cs typeface="Times New Roman" pitchFamily="18" charset="0"/>
              </a:defRPr>
            </a:lvl1pPr>
            <a:lvl2pPr marL="457200" indent="0">
              <a:buNone/>
              <a:defRPr sz="1800">
                <a:solidFill>
                  <a:srgbClr val="FF0000"/>
                </a:solidFill>
              </a:defRPr>
            </a:lvl2pPr>
            <a:lvl3pPr>
              <a:defRPr sz="1800">
                <a:solidFill>
                  <a:srgbClr val="FF0000"/>
                </a:solidFill>
              </a:defRPr>
            </a:lvl3pPr>
            <a:lvl4pPr>
              <a:defRPr sz="1800">
                <a:solidFill>
                  <a:srgbClr val="FF0000"/>
                </a:solidFill>
              </a:defRPr>
            </a:lvl4pPr>
            <a:lvl5pPr>
              <a:defRPr sz="1800">
                <a:solidFill>
                  <a:srgbClr val="FF0000"/>
                </a:solidFill>
              </a:defRPr>
            </a:lvl5pPr>
          </a:lstStyle>
          <a:p>
            <a:pPr lvl="0"/>
            <a:r>
              <a:rPr lang="en-US"/>
              <a:t>Warning</a:t>
            </a:r>
            <a:endParaRPr lang="el-GR"/>
          </a:p>
        </p:txBody>
      </p:sp>
      <p:sp>
        <p:nvSpPr>
          <p:cNvPr id="6" name="Pre"/>
          <p:cNvSpPr>
            <a:spLocks noGrp="1"/>
          </p:cNvSpPr>
          <p:nvPr>
            <p:ph sz="quarter" idx="14"/>
          </p:nvPr>
        </p:nvSpPr>
        <p:spPr>
          <a:xfrm>
            <a:off x="623393" y="836712"/>
            <a:ext cx="10943167" cy="648072"/>
          </a:xfrm>
          <a:noFill/>
          <a:ln>
            <a:noFill/>
          </a:ln>
        </p:spPr>
        <p:txBody>
          <a:bodyPr anchor="t">
            <a:normAutofit/>
          </a:bodyPr>
          <a:lstStyle>
            <a:lvl1pPr marL="114300" indent="0">
              <a:buNone/>
              <a:defRPr sz="1000">
                <a:solidFill>
                  <a:schemeClr val="tx1"/>
                </a:solidFill>
              </a:defRPr>
            </a:lvl1pPr>
          </a:lstStyle>
          <a:p>
            <a:pPr lvl="0"/>
            <a:r>
              <a:rPr lang="en-US"/>
              <a:t>Click to edit Master text styles</a:t>
            </a:r>
          </a:p>
        </p:txBody>
      </p:sp>
      <p:sp>
        <p:nvSpPr>
          <p:cNvPr id="7" name="Cont1"/>
          <p:cNvSpPr>
            <a:spLocks noGrp="1"/>
          </p:cNvSpPr>
          <p:nvPr>
            <p:ph sz="quarter" idx="15"/>
          </p:nvPr>
        </p:nvSpPr>
        <p:spPr>
          <a:xfrm>
            <a:off x="623393" y="1556792"/>
            <a:ext cx="10943167" cy="4824536"/>
          </a:xfrm>
          <a:noFill/>
          <a:ln>
            <a:noFill/>
          </a:ln>
        </p:spPr>
        <p:txBody>
          <a:bodyPr>
            <a:normAutofit/>
          </a:bodyPr>
          <a:lstStyle>
            <a:lvl1pPr marL="114300" indent="0">
              <a:buNone/>
              <a:defRPr sz="1200"/>
            </a:lvl1pPr>
          </a:lstStyle>
          <a:p>
            <a:pPr lvl="0"/>
            <a:r>
              <a:rPr lang="en-US"/>
              <a:t>Click to edit Master text styles</a:t>
            </a:r>
          </a:p>
        </p:txBody>
      </p:sp>
      <p:sp>
        <p:nvSpPr>
          <p:cNvPr id="10" name="RepTitle"/>
          <p:cNvSpPr>
            <a:spLocks noGrp="1"/>
          </p:cNvSpPr>
          <p:nvPr>
            <p:ph sz="quarter" idx="16" hasCustomPrompt="1"/>
          </p:nvPr>
        </p:nvSpPr>
        <p:spPr>
          <a:xfrm>
            <a:off x="0" y="2523"/>
            <a:ext cx="12192000" cy="228254"/>
          </a:xfrm>
          <a:noFill/>
          <a:ln>
            <a:noFill/>
          </a:ln>
        </p:spPr>
        <p:txBody>
          <a:bodyPr>
            <a:noAutofit/>
          </a:bodyPr>
          <a:lstStyle>
            <a:lvl1pPr marL="114300" indent="0">
              <a:buNone/>
              <a:defRPr sz="1200">
                <a:solidFill>
                  <a:schemeClr val="bg1">
                    <a:lumMod val="65000"/>
                  </a:schemeClr>
                </a:solidFill>
              </a:defRPr>
            </a:lvl1pPr>
          </a:lstStyle>
          <a:p>
            <a:pPr lvl="0"/>
            <a:r>
              <a:rPr lang="en-US" sz="1200"/>
              <a:t>Report Title</a:t>
            </a:r>
            <a:endParaRPr lang="el-GR"/>
          </a:p>
        </p:txBody>
      </p:sp>
      <p:sp>
        <p:nvSpPr>
          <p:cNvPr id="9" name="MetaFoot"/>
          <p:cNvSpPr>
            <a:spLocks noGrp="1"/>
          </p:cNvSpPr>
          <p:nvPr>
            <p:ph sz="quarter" idx="17"/>
          </p:nvPr>
        </p:nvSpPr>
        <p:spPr>
          <a:xfrm>
            <a:off x="3410" y="6669360"/>
            <a:ext cx="8161668" cy="188640"/>
          </a:xfrm>
        </p:spPr>
        <p:txBody>
          <a:bodyPr anchor="ctr">
            <a:noAutofit/>
          </a:bodyPr>
          <a:lstStyle>
            <a:lvl1pPr marL="114300" marR="0" indent="0" algn="l" defTabSz="914400" rtl="0" eaLnBrk="1" fontAlgn="auto" latinLnBrk="0" hangingPunct="1">
              <a:lnSpc>
                <a:spcPct val="100000"/>
              </a:lnSpc>
              <a:spcBef>
                <a:spcPct val="20000"/>
              </a:spcBef>
              <a:spcAft>
                <a:spcPct val="0"/>
              </a:spcAft>
              <a:buClr>
                <a:schemeClr val="accent1"/>
              </a:buClr>
              <a:buSzTx/>
              <a:buFont typeface="Arial" pitchFamily="34" charset="0"/>
              <a:buNone/>
              <a:defRPr lang="el-GR" sz="1000">
                <a:solidFill>
                  <a:srgbClr val="7F7F7F"/>
                </a:solidFill>
                <a:cs typeface="Angsana New" panose="02020603050405020304" pitchFamily="18" charset="-34"/>
              </a:defRPr>
            </a:lvl1pPr>
          </a:lstStyle>
          <a:p>
            <a:pPr marL="114300" marR="0" lvl="0" indent="0" algn="l" defTabSz="914400" rtl="0" eaLnBrk="1" fontAlgn="auto" latinLnBrk="0" hangingPunct="1">
              <a:lnSpc>
                <a:spcPct val="100000"/>
              </a:lnSpc>
              <a:spcBef>
                <a:spcPct val="20000"/>
              </a:spcBef>
              <a:spcAft>
                <a:spcPct val="0"/>
              </a:spcAft>
              <a:buClr>
                <a:schemeClr val="accent1"/>
              </a:buClr>
              <a:buSzTx/>
              <a:buFont typeface="Arial" pitchFamily="34" charset="0"/>
              <a:buNone/>
              <a:defRPr/>
            </a:pPr>
            <a:endParaRPr lang="el-GR"/>
          </a:p>
        </p:txBody>
      </p:sp>
    </p:spTree>
    <p:extLst>
      <p:ext uri="{BB962C8B-B14F-4D97-AF65-F5344CB8AC3E}">
        <p14:creationId xmlns:p14="http://schemas.microsoft.com/office/powerpoint/2010/main" val="220896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23967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6CD4978-AC5F-4630-BDB9-7008ABAD34DA}" type="datetimeFigureOut">
              <a:rPr lang="sv-SE" smtClean="0"/>
              <a:t>2018-11-14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149355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6CD4978-AC5F-4630-BDB9-7008ABAD34DA}" type="datetimeFigureOut">
              <a:rPr lang="sv-SE" smtClean="0"/>
              <a:t>2018-11-14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24482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6CD4978-AC5F-4630-BDB9-7008ABAD34DA}" type="datetimeFigureOut">
              <a:rPr lang="sv-SE" smtClean="0"/>
              <a:t>2018-11-14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67963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6CD4978-AC5F-4630-BDB9-7008ABAD34DA}" type="datetimeFigureOut">
              <a:rPr lang="sv-SE" smtClean="0"/>
              <a:t>2018-11-14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66756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6CD4978-AC5F-4630-BDB9-7008ABAD34DA}" type="datetimeFigureOut">
              <a:rPr lang="sv-SE" smtClean="0"/>
              <a:t>2018-11-14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27614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6CD4978-AC5F-4630-BDB9-7008ABAD34DA}" type="datetimeFigureOut">
              <a:rPr lang="sv-SE" smtClean="0"/>
              <a:t>2018-11-14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52370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6CD4978-AC5F-4630-BDB9-7008ABAD34DA}" type="datetimeFigureOut">
              <a:rPr lang="sv-SE" smtClean="0"/>
              <a:t>2018-11-14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826B0F-330F-4605-860C-0AAB513436F1}" type="slidenum">
              <a:rPr lang="sv-SE" smtClean="0"/>
              <a:t>‹#›</a:t>
            </a:fld>
            <a:endParaRPr lang="sv-SE"/>
          </a:p>
        </p:txBody>
      </p:sp>
    </p:spTree>
    <p:extLst>
      <p:ext uri="{BB962C8B-B14F-4D97-AF65-F5344CB8AC3E}">
        <p14:creationId xmlns:p14="http://schemas.microsoft.com/office/powerpoint/2010/main" val="395588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D4978-AC5F-4630-BDB9-7008ABAD34DA}" type="datetimeFigureOut">
              <a:rPr lang="sv-SE" smtClean="0"/>
              <a:t>2018-11-14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26B0F-330F-4605-860C-0AAB513436F1}" type="slidenum">
              <a:rPr lang="sv-SE" smtClean="0"/>
              <a:t>‹#›</a:t>
            </a:fld>
            <a:endParaRPr lang="sv-SE"/>
          </a:p>
        </p:txBody>
      </p:sp>
    </p:spTree>
    <p:extLst>
      <p:ext uri="{BB962C8B-B14F-4D97-AF65-F5344CB8AC3E}">
        <p14:creationId xmlns:p14="http://schemas.microsoft.com/office/powerpoint/2010/main" val="175499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ldresultat för training youngsters"/>
          <p:cNvPicPr>
            <a:picLocks noChangeAspect="1" noChangeArrowheads="1"/>
          </p:cNvPicPr>
          <p:nvPr/>
        </p:nvPicPr>
        <p:blipFill rotWithShape="1">
          <a:blip r:embed="rId3">
            <a:extLst>
              <a:ext uri="{28A0092B-C50C-407E-A947-70E740481C1C}">
                <a14:useLocalDpi xmlns:a14="http://schemas.microsoft.com/office/drawing/2010/main" val="0"/>
              </a:ext>
            </a:extLst>
          </a:blip>
          <a:srcRect t="25407"/>
          <a:stretch/>
        </p:blipFill>
        <p:spPr bwMode="auto">
          <a:xfrm>
            <a:off x="3482108" y="1819564"/>
            <a:ext cx="8520941" cy="4216168"/>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4" name="Rektangel 3"/>
          <p:cNvSpPr/>
          <p:nvPr/>
        </p:nvSpPr>
        <p:spPr>
          <a:xfrm rot="21149839">
            <a:off x="454104" y="-1503397"/>
            <a:ext cx="4511698"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 name="Rektangel 4"/>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Rektangel 5"/>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p:cNvSpPr txBox="1">
            <a:spLocks/>
          </p:cNvSpPr>
          <p:nvPr/>
        </p:nvSpPr>
        <p:spPr>
          <a:xfrm>
            <a:off x="1321205" y="2150519"/>
            <a:ext cx="3225628" cy="1411781"/>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sv-SE" sz="8000" dirty="0">
                <a:solidFill>
                  <a:schemeClr val="bg1">
                    <a:lumMod val="40000"/>
                    <a:lumOff val="60000"/>
                  </a:schemeClr>
                </a:solidFill>
                <a:latin typeface="Bern Sans CT" pitchFamily="50" charset="0"/>
                <a:cs typeface="Bern Sans CT Regular"/>
              </a:rPr>
              <a:t>Fysisk träning </a:t>
            </a:r>
          </a:p>
          <a:p>
            <a:pPr algn="l">
              <a:lnSpc>
                <a:spcPct val="80000"/>
              </a:lnSpc>
            </a:pPr>
            <a:r>
              <a:rPr lang="sv-SE" sz="4300" dirty="0">
                <a:solidFill>
                  <a:schemeClr val="bg1">
                    <a:lumMod val="40000"/>
                    <a:lumOff val="60000"/>
                  </a:schemeClr>
                </a:solidFill>
                <a:latin typeface="Bern Sans CT" pitchFamily="50" charset="0"/>
                <a:cs typeface="Bern Sans CT Regular"/>
              </a:rPr>
              <a:t> 12 år</a:t>
            </a:r>
          </a:p>
        </p:txBody>
      </p:sp>
      <p:pic>
        <p:nvPicPr>
          <p:cNvPr id="8" name="Picture 15">
            <a:extLst>
              <a:ext uri="{FF2B5EF4-FFF2-40B4-BE49-F238E27FC236}">
                <a16:creationId xmlns:a16="http://schemas.microsoft.com/office/drawing/2014/main" id="{86A1F1D3-68FD-40F8-8D99-F25A8773DDD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2" name="Bildobjekt 1">
            <a:extLst>
              <a:ext uri="{FF2B5EF4-FFF2-40B4-BE49-F238E27FC236}">
                <a16:creationId xmlns:a16="http://schemas.microsoft.com/office/drawing/2014/main" id="{18F8C912-9FF2-457E-B66C-C728BC2A45B7}"/>
              </a:ext>
            </a:extLst>
          </p:cNvPr>
          <p:cNvPicPr>
            <a:picLocks noChangeAspect="1"/>
          </p:cNvPicPr>
          <p:nvPr/>
        </p:nvPicPr>
        <p:blipFill>
          <a:blip r:embed="rId5"/>
          <a:stretch>
            <a:fillRect/>
          </a:stretch>
        </p:blipFill>
        <p:spPr>
          <a:xfrm>
            <a:off x="9262737" y="5846532"/>
            <a:ext cx="866775" cy="866775"/>
          </a:xfrm>
          <a:prstGeom prst="rect">
            <a:avLst/>
          </a:prstGeom>
        </p:spPr>
      </p:pic>
    </p:spTree>
    <p:extLst>
      <p:ext uri="{BB962C8B-B14F-4D97-AF65-F5344CB8AC3E}">
        <p14:creationId xmlns:p14="http://schemas.microsoft.com/office/powerpoint/2010/main" val="169032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0278" y="754516"/>
            <a:ext cx="10515600" cy="1325563"/>
          </a:xfrm>
        </p:spPr>
        <p:txBody>
          <a:bodyPr/>
          <a:lstStyle/>
          <a:p>
            <a:pPr algn="ctr"/>
            <a:r>
              <a:rPr lang="sv-SE" b="1" dirty="0">
                <a:latin typeface="Bern Sans CT"/>
                <a:cs typeface="Times" pitchFamily="18" charset="0"/>
              </a:rPr>
              <a:t>Snabbhetsträning</a:t>
            </a:r>
            <a:br>
              <a:rPr lang="sv-SE" b="1" dirty="0">
                <a:latin typeface="Bern Sans CT"/>
                <a:cs typeface="Times" pitchFamily="18" charset="0"/>
              </a:rPr>
            </a:br>
            <a:endParaRPr lang="sv-SE" dirty="0"/>
          </a:p>
        </p:txBody>
      </p:sp>
      <p:cxnSp>
        <p:nvCxnSpPr>
          <p:cNvPr id="4" name="Rak 3"/>
          <p:cNvCxnSpPr/>
          <p:nvPr/>
        </p:nvCxnSpPr>
        <p:spPr>
          <a:xfrm flipV="1">
            <a:off x="6021096" y="2403781"/>
            <a:ext cx="1818289" cy="69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ak 4"/>
          <p:cNvCxnSpPr/>
          <p:nvPr/>
        </p:nvCxnSpPr>
        <p:spPr>
          <a:xfrm flipV="1">
            <a:off x="2364828" y="3657795"/>
            <a:ext cx="2012238" cy="84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6021096" y="3657794"/>
            <a:ext cx="2008807" cy="84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2675521" y="2525569"/>
            <a:ext cx="1732439" cy="5718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516336" y="2139817"/>
            <a:ext cx="3974037" cy="369332"/>
          </a:xfrm>
          <a:prstGeom prst="rect">
            <a:avLst/>
          </a:prstGeom>
          <a:noFill/>
        </p:spPr>
        <p:txBody>
          <a:bodyPr wrap="none" rtlCol="0">
            <a:spAutoFit/>
          </a:bodyPr>
          <a:lstStyle/>
          <a:p>
            <a:r>
              <a:rPr lang="sv-SE" dirty="0"/>
              <a:t>Utföra en rörelse på kortast möjliga tid </a:t>
            </a:r>
          </a:p>
        </p:txBody>
      </p:sp>
      <p:sp>
        <p:nvSpPr>
          <p:cNvPr id="9" name="textruta 8"/>
          <p:cNvSpPr txBox="1"/>
          <p:nvPr/>
        </p:nvSpPr>
        <p:spPr>
          <a:xfrm>
            <a:off x="7035509" y="2088289"/>
            <a:ext cx="2549609" cy="369332"/>
          </a:xfrm>
          <a:prstGeom prst="rect">
            <a:avLst/>
          </a:prstGeom>
          <a:noFill/>
        </p:spPr>
        <p:txBody>
          <a:bodyPr wrap="none" rtlCol="0">
            <a:spAutoFit/>
          </a:bodyPr>
          <a:lstStyle/>
          <a:p>
            <a:r>
              <a:rPr lang="sv-SE" dirty="0"/>
              <a:t>Olika former av snabbhet</a:t>
            </a:r>
          </a:p>
        </p:txBody>
      </p:sp>
      <p:sp>
        <p:nvSpPr>
          <p:cNvPr id="10" name="textruta 9"/>
          <p:cNvSpPr txBox="1"/>
          <p:nvPr/>
        </p:nvSpPr>
        <p:spPr>
          <a:xfrm>
            <a:off x="873189" y="4498240"/>
            <a:ext cx="2564356" cy="369332"/>
          </a:xfrm>
          <a:prstGeom prst="rect">
            <a:avLst/>
          </a:prstGeom>
          <a:noFill/>
        </p:spPr>
        <p:txBody>
          <a:bodyPr wrap="none" rtlCol="0">
            <a:spAutoFit/>
          </a:bodyPr>
          <a:lstStyle/>
          <a:p>
            <a:r>
              <a:rPr lang="sv-SE" dirty="0"/>
              <a:t>Genomförs i maximal fart</a:t>
            </a:r>
          </a:p>
        </p:txBody>
      </p:sp>
      <p:sp>
        <p:nvSpPr>
          <p:cNvPr id="11" name="textruta 10"/>
          <p:cNvSpPr txBox="1"/>
          <p:nvPr/>
        </p:nvSpPr>
        <p:spPr>
          <a:xfrm>
            <a:off x="7293251" y="4498240"/>
            <a:ext cx="3417089" cy="369332"/>
          </a:xfrm>
          <a:prstGeom prst="rect">
            <a:avLst/>
          </a:prstGeom>
          <a:noFill/>
        </p:spPr>
        <p:txBody>
          <a:bodyPr wrap="none" rtlCol="0">
            <a:spAutoFit/>
          </a:bodyPr>
          <a:lstStyle/>
          <a:p>
            <a:r>
              <a:rPr lang="sv-SE" dirty="0"/>
              <a:t>Tränas enligt; Kvalité före kvantitet</a:t>
            </a:r>
          </a:p>
        </p:txBody>
      </p:sp>
      <p:pic>
        <p:nvPicPr>
          <p:cNvPr id="12" name="Bildobjekt 11"/>
          <p:cNvPicPr>
            <a:picLocks noChangeAspect="1"/>
          </p:cNvPicPr>
          <p:nvPr/>
        </p:nvPicPr>
        <p:blipFill rotWithShape="1">
          <a:blip r:embed="rId3">
            <a:extLst>
              <a:ext uri="{28A0092B-C50C-407E-A947-70E740481C1C}">
                <a14:useLocalDpi xmlns:a14="http://schemas.microsoft.com/office/drawing/2010/main" val="0"/>
              </a:ext>
            </a:extLst>
          </a:blip>
          <a:srcRect l="17381" t="31552" r="47039" b="46724"/>
          <a:stretch/>
        </p:blipFill>
        <p:spPr>
          <a:xfrm rot="5400000">
            <a:off x="4380088" y="2830861"/>
            <a:ext cx="1637986" cy="1027402"/>
          </a:xfrm>
          <a:prstGeom prst="rect">
            <a:avLst/>
          </a:prstGeom>
          <a:scene3d>
            <a:camera prst="orthographicFront">
              <a:rot lat="0" lon="900000" rev="0"/>
            </a:camera>
            <a:lightRig rig="threePt" dir="t"/>
          </a:scene3d>
        </p:spPr>
      </p:pic>
      <p:sp>
        <p:nvSpPr>
          <p:cNvPr id="13" name="Rektangel 12"/>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8" name="Picture 15">
            <a:extLst>
              <a:ext uri="{FF2B5EF4-FFF2-40B4-BE49-F238E27FC236}">
                <a16:creationId xmlns:a16="http://schemas.microsoft.com/office/drawing/2014/main" id="{98C1AA46-0E28-4281-BA5F-D9E01056192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9" name="Picture 14">
            <a:extLst>
              <a:ext uri="{FF2B5EF4-FFF2-40B4-BE49-F238E27FC236}">
                <a16:creationId xmlns:a16="http://schemas.microsoft.com/office/drawing/2014/main" id="{93318806-3F3F-4C19-ABDF-3F6AFDE172D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427405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a:latin typeface="Bern Sans CT"/>
              </a:rPr>
              <a:t>Rörlighetsträning</a:t>
            </a:r>
            <a:br>
              <a:rPr lang="sv-SE" b="1" dirty="0">
                <a:latin typeface="Bern Sans CT"/>
              </a:rPr>
            </a:br>
            <a:endParaRPr lang="sv-SE" dirty="0">
              <a:latin typeface="Bern Sans CT"/>
            </a:endParaRPr>
          </a:p>
        </p:txBody>
      </p:sp>
      <p:cxnSp>
        <p:nvCxnSpPr>
          <p:cNvPr id="4" name="Rak 3"/>
          <p:cNvCxnSpPr/>
          <p:nvPr/>
        </p:nvCxnSpPr>
        <p:spPr>
          <a:xfrm flipV="1">
            <a:off x="6021096" y="2403781"/>
            <a:ext cx="1818289" cy="69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ak 4"/>
          <p:cNvCxnSpPr/>
          <p:nvPr/>
        </p:nvCxnSpPr>
        <p:spPr>
          <a:xfrm flipV="1">
            <a:off x="2364828" y="3657795"/>
            <a:ext cx="2012238" cy="84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6021096" y="3657794"/>
            <a:ext cx="2008807" cy="84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2675521" y="2525569"/>
            <a:ext cx="1732439" cy="5718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516336" y="2139817"/>
            <a:ext cx="4508735" cy="369332"/>
          </a:xfrm>
          <a:prstGeom prst="rect">
            <a:avLst/>
          </a:prstGeom>
          <a:noFill/>
        </p:spPr>
        <p:txBody>
          <a:bodyPr wrap="none" rtlCol="0">
            <a:spAutoFit/>
          </a:bodyPr>
          <a:lstStyle/>
          <a:p>
            <a:r>
              <a:rPr lang="sv-SE" dirty="0"/>
              <a:t>Uppnå eller upprätthålla en god rörlighetsnivå</a:t>
            </a:r>
          </a:p>
        </p:txBody>
      </p:sp>
      <p:sp>
        <p:nvSpPr>
          <p:cNvPr id="9" name="textruta 8"/>
          <p:cNvSpPr txBox="1"/>
          <p:nvPr/>
        </p:nvSpPr>
        <p:spPr>
          <a:xfrm>
            <a:off x="7035509" y="2088289"/>
            <a:ext cx="3132461" cy="369332"/>
          </a:xfrm>
          <a:prstGeom prst="rect">
            <a:avLst/>
          </a:prstGeom>
          <a:noFill/>
        </p:spPr>
        <p:txBody>
          <a:bodyPr wrap="none" rtlCol="0">
            <a:spAutoFit/>
          </a:bodyPr>
          <a:lstStyle/>
          <a:p>
            <a:r>
              <a:rPr lang="sv-SE" dirty="0"/>
              <a:t>Skilj på rörlighet och stretching </a:t>
            </a:r>
          </a:p>
        </p:txBody>
      </p:sp>
      <p:sp>
        <p:nvSpPr>
          <p:cNvPr id="10" name="textruta 9"/>
          <p:cNvSpPr txBox="1"/>
          <p:nvPr/>
        </p:nvSpPr>
        <p:spPr>
          <a:xfrm>
            <a:off x="873189" y="4498240"/>
            <a:ext cx="4096763" cy="369332"/>
          </a:xfrm>
          <a:prstGeom prst="rect">
            <a:avLst/>
          </a:prstGeom>
          <a:noFill/>
        </p:spPr>
        <p:txBody>
          <a:bodyPr wrap="none" rtlCol="0">
            <a:spAutoFit/>
          </a:bodyPr>
          <a:lstStyle/>
          <a:p>
            <a:r>
              <a:rPr lang="sv-SE" dirty="0"/>
              <a:t>Ökad muskelstyrka och minskad skaderisk</a:t>
            </a:r>
          </a:p>
        </p:txBody>
      </p:sp>
      <p:sp>
        <p:nvSpPr>
          <p:cNvPr id="11" name="textruta 10"/>
          <p:cNvSpPr txBox="1"/>
          <p:nvPr/>
        </p:nvSpPr>
        <p:spPr>
          <a:xfrm>
            <a:off x="6159062" y="4498240"/>
            <a:ext cx="5903667" cy="369332"/>
          </a:xfrm>
          <a:prstGeom prst="rect">
            <a:avLst/>
          </a:prstGeom>
          <a:noFill/>
        </p:spPr>
        <p:txBody>
          <a:bodyPr wrap="none" rtlCol="0">
            <a:spAutoFit/>
          </a:bodyPr>
          <a:lstStyle/>
          <a:p>
            <a:r>
              <a:rPr lang="sv-SE" dirty="0"/>
              <a:t>Bör som regel alltid utföras före och efter träning samt tävling</a:t>
            </a:r>
          </a:p>
        </p:txBody>
      </p:sp>
      <p:pic>
        <p:nvPicPr>
          <p:cNvPr id="12" name="Bildobjekt 11"/>
          <p:cNvPicPr>
            <a:picLocks noChangeAspect="1"/>
          </p:cNvPicPr>
          <p:nvPr/>
        </p:nvPicPr>
        <p:blipFill rotWithShape="1">
          <a:blip r:embed="rId3">
            <a:extLst>
              <a:ext uri="{28A0092B-C50C-407E-A947-70E740481C1C}">
                <a14:useLocalDpi xmlns:a14="http://schemas.microsoft.com/office/drawing/2010/main" val="0"/>
              </a:ext>
            </a:extLst>
          </a:blip>
          <a:srcRect l="28470" t="39986" r="54721" b="35485"/>
          <a:stretch/>
        </p:blipFill>
        <p:spPr>
          <a:xfrm rot="5400000">
            <a:off x="4624516" y="2793012"/>
            <a:ext cx="1227036" cy="1342974"/>
          </a:xfrm>
          <a:prstGeom prst="rect">
            <a:avLst/>
          </a:prstGeom>
        </p:spPr>
      </p:pic>
      <p:sp>
        <p:nvSpPr>
          <p:cNvPr id="13" name="Rektangel 12"/>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6" name="Picture 15">
            <a:extLst>
              <a:ext uri="{FF2B5EF4-FFF2-40B4-BE49-F238E27FC236}">
                <a16:creationId xmlns:a16="http://schemas.microsoft.com/office/drawing/2014/main" id="{097D3FDD-6927-4EB6-8E5D-92C9E046DA4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7" name="Picture 14">
            <a:extLst>
              <a:ext uri="{FF2B5EF4-FFF2-40B4-BE49-F238E27FC236}">
                <a16:creationId xmlns:a16="http://schemas.microsoft.com/office/drawing/2014/main" id="{C4173AA0-FE69-456D-B402-9956140B6B0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38517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2337" y="58349"/>
            <a:ext cx="10872133" cy="547088"/>
          </a:xfrm>
        </p:spPr>
        <p:txBody>
          <a:bodyPr>
            <a:noAutofit/>
          </a:bodyPr>
          <a:lstStyle/>
          <a:p>
            <a:pPr algn="ctr"/>
            <a:r>
              <a:rPr lang="sv-SE" sz="8000" b="1" baseline="-25000" dirty="0">
                <a:latin typeface="Bern Sans CT" pitchFamily="50" charset="0"/>
              </a:rPr>
              <a:t>Frågor</a:t>
            </a:r>
          </a:p>
        </p:txBody>
      </p:sp>
      <p:sp>
        <p:nvSpPr>
          <p:cNvPr id="7" name="Platshållare för innehåll 6"/>
          <p:cNvSpPr>
            <a:spLocks noGrp="1"/>
          </p:cNvSpPr>
          <p:nvPr>
            <p:ph sz="quarter" idx="17"/>
          </p:nvPr>
        </p:nvSpPr>
        <p:spPr/>
        <p:txBody>
          <a:bodyPr/>
          <a:lstStyle/>
          <a:p>
            <a:endParaRPr lang="sv-SE"/>
          </a:p>
        </p:txBody>
      </p:sp>
      <p:sp>
        <p:nvSpPr>
          <p:cNvPr id="8" name="Rektangel 7"/>
          <p:cNvSpPr/>
          <p:nvPr/>
        </p:nvSpPr>
        <p:spPr>
          <a:xfrm>
            <a:off x="1054100" y="5891214"/>
            <a:ext cx="9753600" cy="1018517"/>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Rektangel 9"/>
          <p:cNvSpPr>
            <a:spLocks noChangeAspect="1"/>
          </p:cNvSpPr>
          <p:nvPr/>
        </p:nvSpPr>
        <p:spPr>
          <a:xfrm rot="21149839">
            <a:off x="411081" y="-1459863"/>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Platshållare för innehåll 2"/>
          <p:cNvSpPr>
            <a:spLocks noGrp="1"/>
          </p:cNvSpPr>
          <p:nvPr>
            <p:ph idx="4294967295"/>
          </p:nvPr>
        </p:nvSpPr>
        <p:spPr>
          <a:xfrm>
            <a:off x="838200" y="1825625"/>
            <a:ext cx="10515600" cy="4351338"/>
          </a:xfrm>
          <a:prstGeom prst="rect">
            <a:avLst/>
          </a:prstGeom>
        </p:spPr>
        <p:txBody>
          <a:bodyPr/>
          <a:lstStyle/>
          <a:p>
            <a:r>
              <a:rPr lang="sv-SE" b="1" dirty="0"/>
              <a:t>Vilka fysiska egenskaper är viktiga i vår idrott</a:t>
            </a:r>
          </a:p>
          <a:p>
            <a:r>
              <a:rPr lang="sv-SE" b="1" dirty="0"/>
              <a:t>Vad kan du göra och tänka på för att få bästa resultat av träningen </a:t>
            </a:r>
          </a:p>
        </p:txBody>
      </p:sp>
      <p:pic>
        <p:nvPicPr>
          <p:cNvPr id="11" name="Picture 15">
            <a:extLst>
              <a:ext uri="{FF2B5EF4-FFF2-40B4-BE49-F238E27FC236}">
                <a16:creationId xmlns:a16="http://schemas.microsoft.com/office/drawing/2014/main" id="{FD77EEC2-A863-4141-AB62-CBE14E00C8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5" name="Picture 14">
            <a:extLst>
              <a:ext uri="{FF2B5EF4-FFF2-40B4-BE49-F238E27FC236}">
                <a16:creationId xmlns:a16="http://schemas.microsoft.com/office/drawing/2014/main" id="{6B5F3CED-4493-44D3-8755-0CBFDEECE76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70570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Sammanfattning</a:t>
            </a:r>
          </a:p>
        </p:txBody>
      </p:sp>
      <p:sp>
        <p:nvSpPr>
          <p:cNvPr id="6" name="Rektangel 5"/>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 name="Rektangel 4"/>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6" name="Platshållare för innehåll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Allsidig träning</a:t>
            </a:r>
          </a:p>
          <a:p>
            <a:r>
              <a:rPr lang="sv-SE" b="1" dirty="0"/>
              <a:t>Träna symmetriskt</a:t>
            </a:r>
            <a:r>
              <a:rPr lang="sv-SE" dirty="0"/>
              <a:t> </a:t>
            </a:r>
          </a:p>
          <a:p>
            <a:r>
              <a:rPr lang="sv-SE" b="1" dirty="0"/>
              <a:t>Rörlighetsträning</a:t>
            </a:r>
          </a:p>
          <a:p>
            <a:r>
              <a:rPr lang="sv-SE" b="1" dirty="0"/>
              <a:t>Träna inte när du är sjuk </a:t>
            </a:r>
          </a:p>
          <a:p>
            <a:r>
              <a:rPr lang="sv-SE" b="1" dirty="0"/>
              <a:t>Säg till tränaren om du har ont eller har någon skada</a:t>
            </a:r>
          </a:p>
          <a:p>
            <a:endParaRPr lang="sv-SE" dirty="0"/>
          </a:p>
        </p:txBody>
      </p:sp>
      <p:pic>
        <p:nvPicPr>
          <p:cNvPr id="9" name="Picture 15">
            <a:extLst>
              <a:ext uri="{FF2B5EF4-FFF2-40B4-BE49-F238E27FC236}">
                <a16:creationId xmlns:a16="http://schemas.microsoft.com/office/drawing/2014/main" id="{F052797F-0BC4-4F2F-A326-5A6CC70DE60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0" name="Picture 14">
            <a:extLst>
              <a:ext uri="{FF2B5EF4-FFF2-40B4-BE49-F238E27FC236}">
                <a16:creationId xmlns:a16="http://schemas.microsoft.com/office/drawing/2014/main" id="{CFA69B1B-5C4A-473A-8681-173D49A3951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2972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69270" y="234065"/>
            <a:ext cx="7731384" cy="1143000"/>
          </a:xfrm>
        </p:spPr>
        <p:txBody>
          <a:bodyPr>
            <a:noAutofit/>
          </a:bodyPr>
          <a:lstStyle/>
          <a:p>
            <a:r>
              <a:rPr lang="sv-SE" sz="4800" dirty="0">
                <a:latin typeface="Bern Sans CT" pitchFamily="50" charset="0"/>
                <a:cs typeface="Bern Sans CT Regular"/>
              </a:rPr>
              <a:t>Prestationstriangeln</a:t>
            </a:r>
          </a:p>
        </p:txBody>
      </p:sp>
      <p:sp>
        <p:nvSpPr>
          <p:cNvPr id="8" name="Rektangel 7"/>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ektangel 8"/>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3" name="Bildobjekt 2"/>
          <p:cNvPicPr>
            <a:picLocks noChangeAspect="1"/>
          </p:cNvPicPr>
          <p:nvPr/>
        </p:nvPicPr>
        <p:blipFill>
          <a:blip r:embed="rId3"/>
          <a:stretch>
            <a:fillRect/>
          </a:stretch>
        </p:blipFill>
        <p:spPr>
          <a:xfrm>
            <a:off x="3129015" y="1669999"/>
            <a:ext cx="5944903" cy="4065001"/>
          </a:xfrm>
          <a:prstGeom prst="rect">
            <a:avLst/>
          </a:prstGeom>
        </p:spPr>
      </p:pic>
      <p:pic>
        <p:nvPicPr>
          <p:cNvPr id="10" name="Picture 15"/>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4" name="Picture 14"/>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4073466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ektangel 8"/>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3" name="Bildobjekt 2"/>
          <p:cNvPicPr>
            <a:picLocks noChangeAspect="1"/>
          </p:cNvPicPr>
          <p:nvPr/>
        </p:nvPicPr>
        <p:blipFill>
          <a:blip r:embed="rId3"/>
          <a:stretch>
            <a:fillRect/>
          </a:stretch>
        </p:blipFill>
        <p:spPr>
          <a:xfrm>
            <a:off x="2444096" y="260249"/>
            <a:ext cx="7974912" cy="5802954"/>
          </a:xfrm>
          <a:prstGeom prst="rect">
            <a:avLst/>
          </a:prstGeom>
        </p:spPr>
      </p:pic>
      <p:pic>
        <p:nvPicPr>
          <p:cNvPr id="11" name="Picture 15">
            <a:extLst>
              <a:ext uri="{FF2B5EF4-FFF2-40B4-BE49-F238E27FC236}">
                <a16:creationId xmlns:a16="http://schemas.microsoft.com/office/drawing/2014/main" id="{286FF3EB-DAFA-4C82-BFCD-C59A446D053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2" name="Picture 14">
            <a:extLst>
              <a:ext uri="{FF2B5EF4-FFF2-40B4-BE49-F238E27FC236}">
                <a16:creationId xmlns:a16="http://schemas.microsoft.com/office/drawing/2014/main" id="{842FD705-120B-471B-9048-92C47802829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1649924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ektangel 8"/>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423805659"/>
              </p:ext>
            </p:extLst>
          </p:nvPr>
        </p:nvGraphicFramePr>
        <p:xfrm>
          <a:off x="2533262" y="1855739"/>
          <a:ext cx="7497429" cy="3134360"/>
        </p:xfrm>
        <a:graphic>
          <a:graphicData uri="http://schemas.openxmlformats.org/drawingml/2006/table">
            <a:tbl>
              <a:tblPr firstRow="1" bandRow="1">
                <a:tableStyleId>{5C22544A-7EE6-4342-B048-85BDC9FD1C3A}</a:tableStyleId>
              </a:tblPr>
              <a:tblGrid>
                <a:gridCol w="1719174">
                  <a:extLst>
                    <a:ext uri="{9D8B030D-6E8A-4147-A177-3AD203B41FA5}">
                      <a16:colId xmlns:a16="http://schemas.microsoft.com/office/drawing/2014/main" val="20000"/>
                    </a:ext>
                  </a:extLst>
                </a:gridCol>
                <a:gridCol w="1437164">
                  <a:extLst>
                    <a:ext uri="{9D8B030D-6E8A-4147-A177-3AD203B41FA5}">
                      <a16:colId xmlns:a16="http://schemas.microsoft.com/office/drawing/2014/main" val="20001"/>
                    </a:ext>
                  </a:extLst>
                </a:gridCol>
                <a:gridCol w="1720462">
                  <a:extLst>
                    <a:ext uri="{9D8B030D-6E8A-4147-A177-3AD203B41FA5}">
                      <a16:colId xmlns:a16="http://schemas.microsoft.com/office/drawing/2014/main" val="20002"/>
                    </a:ext>
                  </a:extLst>
                </a:gridCol>
                <a:gridCol w="984582">
                  <a:extLst>
                    <a:ext uri="{9D8B030D-6E8A-4147-A177-3AD203B41FA5}">
                      <a16:colId xmlns:a16="http://schemas.microsoft.com/office/drawing/2014/main" val="20003"/>
                    </a:ext>
                  </a:extLst>
                </a:gridCol>
                <a:gridCol w="1636047">
                  <a:extLst>
                    <a:ext uri="{9D8B030D-6E8A-4147-A177-3AD203B41FA5}">
                      <a16:colId xmlns:a16="http://schemas.microsoft.com/office/drawing/2014/main" val="20004"/>
                    </a:ext>
                  </a:extLst>
                </a:gridCol>
              </a:tblGrid>
              <a:tr h="370840">
                <a:tc>
                  <a:txBody>
                    <a:bodyPr/>
                    <a:lstStyle/>
                    <a:p>
                      <a:endParaRPr lang="sv-SE" dirty="0"/>
                    </a:p>
                  </a:txBody>
                  <a:tcPr/>
                </a:tc>
                <a:tc>
                  <a:txBody>
                    <a:bodyPr/>
                    <a:lstStyle/>
                    <a:p>
                      <a:r>
                        <a:rPr lang="sv-SE" dirty="0"/>
                        <a:t>Inte viktigt</a:t>
                      </a:r>
                    </a:p>
                  </a:txBody>
                  <a:tcPr/>
                </a:tc>
                <a:tc>
                  <a:txBody>
                    <a:bodyPr/>
                    <a:lstStyle/>
                    <a:p>
                      <a:r>
                        <a:rPr lang="sv-SE" dirty="0"/>
                        <a:t>Mindre viktigt</a:t>
                      </a:r>
                    </a:p>
                  </a:txBody>
                  <a:tcPr/>
                </a:tc>
                <a:tc>
                  <a:txBody>
                    <a:bodyPr/>
                    <a:lstStyle/>
                    <a:p>
                      <a:r>
                        <a:rPr lang="sv-SE" dirty="0"/>
                        <a:t>Viktigt</a:t>
                      </a:r>
                    </a:p>
                  </a:txBody>
                  <a:tcPr/>
                </a:tc>
                <a:tc>
                  <a:txBody>
                    <a:bodyPr/>
                    <a:lstStyle/>
                    <a:p>
                      <a:r>
                        <a:rPr lang="sv-SE" dirty="0"/>
                        <a:t>Mycket viktigt</a:t>
                      </a:r>
                    </a:p>
                  </a:txBody>
                  <a:tcPr/>
                </a:tc>
                <a:extLst>
                  <a:ext uri="{0D108BD9-81ED-4DB2-BD59-A6C34878D82A}">
                    <a16:rowId xmlns:a16="http://schemas.microsoft.com/office/drawing/2014/main" val="10000"/>
                  </a:ext>
                </a:extLst>
              </a:tr>
              <a:tr h="370840">
                <a:tc>
                  <a:txBody>
                    <a:bodyPr/>
                    <a:lstStyle/>
                    <a:p>
                      <a:r>
                        <a:rPr lang="sv-SE" dirty="0"/>
                        <a:t>Uppvärmning &amp; Nedvarvning</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0001"/>
                  </a:ext>
                </a:extLst>
              </a:tr>
              <a:tr h="370840">
                <a:tc>
                  <a:txBody>
                    <a:bodyPr/>
                    <a:lstStyle/>
                    <a:p>
                      <a:r>
                        <a:rPr lang="sv-SE" dirty="0"/>
                        <a:t>Teknik</a:t>
                      </a:r>
                      <a:r>
                        <a:rPr lang="sv-SE" baseline="0" dirty="0"/>
                        <a:t> &amp; Koordination</a:t>
                      </a:r>
                      <a:endParaRPr lang="sv-SE"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0002"/>
                  </a:ext>
                </a:extLst>
              </a:tr>
              <a:tr h="370840">
                <a:tc>
                  <a:txBody>
                    <a:bodyPr/>
                    <a:lstStyle/>
                    <a:p>
                      <a:r>
                        <a:rPr lang="sv-SE" dirty="0"/>
                        <a:t>Uthållighet</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0003"/>
                  </a:ext>
                </a:extLst>
              </a:tr>
              <a:tr h="370840">
                <a:tc>
                  <a:txBody>
                    <a:bodyPr/>
                    <a:lstStyle/>
                    <a:p>
                      <a:r>
                        <a:rPr lang="sv-SE" dirty="0"/>
                        <a:t>Styrka</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0004"/>
                  </a:ext>
                </a:extLst>
              </a:tr>
              <a:tr h="370840">
                <a:tc>
                  <a:txBody>
                    <a:bodyPr/>
                    <a:lstStyle/>
                    <a:p>
                      <a:r>
                        <a:rPr lang="sv-SE" dirty="0"/>
                        <a:t>Snabbhet</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0005"/>
                  </a:ext>
                </a:extLst>
              </a:tr>
              <a:tr h="370840">
                <a:tc>
                  <a:txBody>
                    <a:bodyPr/>
                    <a:lstStyle/>
                    <a:p>
                      <a:r>
                        <a:rPr lang="sv-SE" dirty="0"/>
                        <a:t>Rörlighet</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10006"/>
                  </a:ext>
                </a:extLst>
              </a:tr>
            </a:tbl>
          </a:graphicData>
        </a:graphic>
      </p:graphicFrame>
      <p:sp>
        <p:nvSpPr>
          <p:cNvPr id="5" name="textruta 4"/>
          <p:cNvSpPr txBox="1"/>
          <p:nvPr/>
        </p:nvSpPr>
        <p:spPr>
          <a:xfrm>
            <a:off x="3823854" y="609600"/>
            <a:ext cx="4564070" cy="584775"/>
          </a:xfrm>
          <a:prstGeom prst="rect">
            <a:avLst/>
          </a:prstGeom>
          <a:noFill/>
        </p:spPr>
        <p:txBody>
          <a:bodyPr wrap="none" rtlCol="0">
            <a:spAutoFit/>
          </a:bodyPr>
          <a:lstStyle/>
          <a:p>
            <a:r>
              <a:rPr lang="sv-SE" sz="3200" dirty="0">
                <a:latin typeface="Bern Sans CT"/>
              </a:rPr>
              <a:t>Vad är viktigt i min idrott</a:t>
            </a:r>
          </a:p>
        </p:txBody>
      </p:sp>
      <p:pic>
        <p:nvPicPr>
          <p:cNvPr id="10" name="Picture 15">
            <a:extLst>
              <a:ext uri="{FF2B5EF4-FFF2-40B4-BE49-F238E27FC236}">
                <a16:creationId xmlns:a16="http://schemas.microsoft.com/office/drawing/2014/main" id="{742CB085-3566-43A8-8606-F93F01E069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1" name="Picture 14">
            <a:extLst>
              <a:ext uri="{FF2B5EF4-FFF2-40B4-BE49-F238E27FC236}">
                <a16:creationId xmlns:a16="http://schemas.microsoft.com/office/drawing/2014/main" id="{582D03C9-9E5E-43FE-BE34-147F3EB54F8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1675046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16722" y="-1348851"/>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ektangel 8"/>
          <p:cNvSpPr>
            <a:spLocks noChangeAspect="1"/>
          </p:cNvSpPr>
          <p:nvPr/>
        </p:nvSpPr>
        <p:spPr>
          <a:xfrm rot="21149839">
            <a:off x="407672" y="-1459864"/>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Underrubrik 2"/>
          <p:cNvSpPr txBox="1">
            <a:spLocks noGrp="1"/>
          </p:cNvSpPr>
          <p:nvPr>
            <p:ph sz="quarter" idx="4294967295"/>
          </p:nvPr>
        </p:nvSpPr>
        <p:spPr>
          <a:xfrm>
            <a:off x="-104338" y="1167029"/>
            <a:ext cx="10943167"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None/>
              <a:defRPr/>
            </a:pPr>
            <a:endParaRPr lang="sv-SE" sz="2800" b="1" dirty="0">
              <a:latin typeface="Bern Sans CT"/>
              <a:cs typeface="Times" pitchFamily="18" charset="0"/>
            </a:endParaRPr>
          </a:p>
          <a:p>
            <a:pPr>
              <a:lnSpc>
                <a:spcPct val="150000"/>
              </a:lnSpc>
              <a:buNone/>
              <a:defRPr/>
            </a:pPr>
            <a:endParaRPr lang="sv-SE" sz="2600" b="1" dirty="0">
              <a:latin typeface="Bern Sans CT"/>
              <a:cs typeface="Times" pitchFamily="18" charset="0"/>
            </a:endParaRPr>
          </a:p>
          <a:p>
            <a:pPr>
              <a:lnSpc>
                <a:spcPct val="80000"/>
              </a:lnSpc>
              <a:buNone/>
              <a:defRPr/>
            </a:pPr>
            <a:endParaRPr lang="sv-SE" sz="2600" b="1" dirty="0">
              <a:latin typeface="Bern Sans CT"/>
              <a:cs typeface="Times" pitchFamily="18" charset="0"/>
            </a:endParaRPr>
          </a:p>
          <a:p>
            <a:pPr marL="0" indent="0">
              <a:lnSpc>
                <a:spcPct val="80000"/>
              </a:lnSpc>
              <a:buNone/>
              <a:defRPr/>
            </a:pPr>
            <a:endParaRPr lang="sv-SE" sz="2400" dirty="0">
              <a:latin typeface="Bern Sans CT"/>
              <a:cs typeface="Times" pitchFamily="18" charset="0"/>
            </a:endParaRPr>
          </a:p>
          <a:p>
            <a:pPr marL="0" indent="0">
              <a:lnSpc>
                <a:spcPct val="80000"/>
              </a:lnSpc>
              <a:buNone/>
              <a:defRPr/>
            </a:pPr>
            <a:endParaRPr lang="sv-SE" sz="2400" dirty="0">
              <a:latin typeface="Bern Sans CT"/>
              <a:cs typeface="Times" pitchFamily="18" charset="0"/>
            </a:endParaRPr>
          </a:p>
          <a:p>
            <a:pPr marL="0" indent="0">
              <a:lnSpc>
                <a:spcPct val="80000"/>
              </a:lnSpc>
              <a:buNone/>
              <a:defRPr/>
            </a:pPr>
            <a:endParaRPr lang="sv-SE" sz="2400" dirty="0">
              <a:latin typeface="Bern Sans CT"/>
              <a:cs typeface="Times" pitchFamily="18" charset="0"/>
            </a:endParaRPr>
          </a:p>
          <a:p>
            <a:pPr>
              <a:lnSpc>
                <a:spcPct val="80000"/>
              </a:lnSpc>
              <a:buFont typeface="Arial"/>
              <a:buNone/>
              <a:defRPr/>
            </a:pPr>
            <a:endParaRPr lang="sv-SE" sz="2000" dirty="0">
              <a:latin typeface="Bern Sans CT"/>
            </a:endParaRPr>
          </a:p>
          <a:p>
            <a:pPr>
              <a:lnSpc>
                <a:spcPct val="80000"/>
              </a:lnSpc>
              <a:buFont typeface="Arial"/>
              <a:buNone/>
              <a:defRPr/>
            </a:pPr>
            <a:endParaRPr lang="sv-SE" sz="2000" dirty="0">
              <a:latin typeface="Bern Sans CT"/>
              <a:cs typeface="Times" pitchFamily="18" charset="0"/>
            </a:endParaRPr>
          </a:p>
          <a:p>
            <a:pPr>
              <a:lnSpc>
                <a:spcPct val="120000"/>
              </a:lnSpc>
              <a:buFontTx/>
              <a:buChar char="-"/>
              <a:defRPr/>
            </a:pPr>
            <a:endParaRPr lang="sv-SE" sz="2000" b="1" dirty="0">
              <a:latin typeface="Bern Sans CT"/>
              <a:cs typeface="Times" pitchFamily="18" charset="0"/>
            </a:endParaRPr>
          </a:p>
          <a:p>
            <a:pPr>
              <a:buFont typeface="Arial"/>
              <a:buBlip>
                <a:blip r:embed="rId3"/>
              </a:buBlip>
              <a:defRPr/>
            </a:pPr>
            <a:endParaRPr lang="sv-SE" sz="2400" dirty="0">
              <a:latin typeface="Times" pitchFamily="18" charset="0"/>
              <a:cs typeface="Times" pitchFamily="18" charset="0"/>
            </a:endParaRPr>
          </a:p>
        </p:txBody>
      </p:sp>
      <p:cxnSp>
        <p:nvCxnSpPr>
          <p:cNvPr id="4" name="Rak 3"/>
          <p:cNvCxnSpPr/>
          <p:nvPr/>
        </p:nvCxnSpPr>
        <p:spPr>
          <a:xfrm flipV="1">
            <a:off x="6021096" y="2403781"/>
            <a:ext cx="1818289" cy="69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flipV="1">
            <a:off x="2364828" y="3657795"/>
            <a:ext cx="2012238" cy="84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6021096" y="3657794"/>
            <a:ext cx="2008807" cy="84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2675521" y="2525569"/>
            <a:ext cx="1732439" cy="57189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516336" y="2139817"/>
            <a:ext cx="2668551" cy="369332"/>
          </a:xfrm>
          <a:prstGeom prst="rect">
            <a:avLst/>
          </a:prstGeom>
          <a:noFill/>
        </p:spPr>
        <p:txBody>
          <a:bodyPr wrap="none" rtlCol="0">
            <a:spAutoFit/>
          </a:bodyPr>
          <a:lstStyle/>
          <a:p>
            <a:r>
              <a:rPr lang="sv-SE" dirty="0"/>
              <a:t>Höja muskelns temperatur</a:t>
            </a:r>
          </a:p>
        </p:txBody>
      </p:sp>
      <p:sp>
        <p:nvSpPr>
          <p:cNvPr id="16" name="textruta 15"/>
          <p:cNvSpPr txBox="1"/>
          <p:nvPr/>
        </p:nvSpPr>
        <p:spPr>
          <a:xfrm>
            <a:off x="7035509" y="2088289"/>
            <a:ext cx="2711320" cy="369332"/>
          </a:xfrm>
          <a:prstGeom prst="rect">
            <a:avLst/>
          </a:prstGeom>
          <a:noFill/>
        </p:spPr>
        <p:txBody>
          <a:bodyPr wrap="none" rtlCol="0">
            <a:spAutoFit/>
          </a:bodyPr>
          <a:lstStyle/>
          <a:p>
            <a:r>
              <a:rPr lang="sv-SE" dirty="0"/>
              <a:t>Starta upp energiprocesser</a:t>
            </a:r>
          </a:p>
        </p:txBody>
      </p:sp>
      <p:sp>
        <p:nvSpPr>
          <p:cNvPr id="17" name="textruta 16"/>
          <p:cNvSpPr txBox="1"/>
          <p:nvPr/>
        </p:nvSpPr>
        <p:spPr>
          <a:xfrm>
            <a:off x="873189" y="4498240"/>
            <a:ext cx="4267258" cy="369332"/>
          </a:xfrm>
          <a:prstGeom prst="rect">
            <a:avLst/>
          </a:prstGeom>
          <a:noFill/>
        </p:spPr>
        <p:txBody>
          <a:bodyPr wrap="none" rtlCol="0">
            <a:spAutoFit/>
          </a:bodyPr>
          <a:lstStyle/>
          <a:p>
            <a:r>
              <a:rPr lang="sv-SE" dirty="0"/>
              <a:t>Prestationshöjande och skadeförebyggande</a:t>
            </a:r>
          </a:p>
        </p:txBody>
      </p:sp>
      <p:sp>
        <p:nvSpPr>
          <p:cNvPr id="18" name="textruta 17"/>
          <p:cNvSpPr txBox="1"/>
          <p:nvPr/>
        </p:nvSpPr>
        <p:spPr>
          <a:xfrm>
            <a:off x="6484910" y="4498240"/>
            <a:ext cx="5563318" cy="369332"/>
          </a:xfrm>
          <a:prstGeom prst="rect">
            <a:avLst/>
          </a:prstGeom>
          <a:noFill/>
        </p:spPr>
        <p:txBody>
          <a:bodyPr wrap="none" rtlCol="0">
            <a:spAutoFit/>
          </a:bodyPr>
          <a:lstStyle/>
          <a:p>
            <a:r>
              <a:rPr lang="sv-SE" dirty="0"/>
              <a:t>Bör genomföras under ca 15-20 min och stegras succesivt</a:t>
            </a:r>
          </a:p>
        </p:txBody>
      </p:sp>
      <p:sp>
        <p:nvSpPr>
          <p:cNvPr id="20" name="Rubrik 1"/>
          <p:cNvSpPr>
            <a:spLocks noGrp="1"/>
          </p:cNvSpPr>
          <p:nvPr>
            <p:ph type="title"/>
          </p:nvPr>
        </p:nvSpPr>
        <p:spPr>
          <a:xfrm>
            <a:off x="438262" y="62120"/>
            <a:ext cx="10515600" cy="1325563"/>
          </a:xfrm>
        </p:spPr>
        <p:txBody>
          <a:bodyPr/>
          <a:lstStyle/>
          <a:p>
            <a:pPr algn="ctr">
              <a:lnSpc>
                <a:spcPct val="150000"/>
              </a:lnSpc>
              <a:defRPr/>
            </a:pPr>
            <a:r>
              <a:rPr lang="sv-SE" b="1" dirty="0">
                <a:latin typeface="Bern Sans CT"/>
                <a:cs typeface="Times" pitchFamily="18" charset="0"/>
              </a:rPr>
              <a:t>Uppvärmning</a:t>
            </a:r>
          </a:p>
        </p:txBody>
      </p:sp>
      <p:pic>
        <p:nvPicPr>
          <p:cNvPr id="21" name="Bildobjekt 20"/>
          <p:cNvPicPr>
            <a:picLocks noChangeAspect="1"/>
          </p:cNvPicPr>
          <p:nvPr/>
        </p:nvPicPr>
        <p:blipFill rotWithShape="1">
          <a:blip r:embed="rId4">
            <a:extLst>
              <a:ext uri="{28A0092B-C50C-407E-A947-70E740481C1C}">
                <a14:useLocalDpi xmlns:a14="http://schemas.microsoft.com/office/drawing/2010/main" val="0"/>
              </a:ext>
            </a:extLst>
          </a:blip>
          <a:srcRect l="17381" t="31552" r="47039" b="46724"/>
          <a:stretch/>
        </p:blipFill>
        <p:spPr>
          <a:xfrm rot="5400000">
            <a:off x="4311361" y="2830861"/>
            <a:ext cx="1637986" cy="1027402"/>
          </a:xfrm>
          <a:prstGeom prst="rect">
            <a:avLst/>
          </a:prstGeom>
          <a:scene3d>
            <a:camera prst="orthographicFront">
              <a:rot lat="0" lon="900000" rev="0"/>
            </a:camera>
            <a:lightRig rig="threePt" dir="t"/>
          </a:scene3d>
        </p:spPr>
      </p:pic>
      <p:pic>
        <p:nvPicPr>
          <p:cNvPr id="19" name="Picture 15">
            <a:extLst>
              <a:ext uri="{FF2B5EF4-FFF2-40B4-BE49-F238E27FC236}">
                <a16:creationId xmlns:a16="http://schemas.microsoft.com/office/drawing/2014/main" id="{430EED57-A254-4640-8D10-9292D96DFA7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22" name="Picture 14">
            <a:extLst>
              <a:ext uri="{FF2B5EF4-FFF2-40B4-BE49-F238E27FC236}">
                <a16:creationId xmlns:a16="http://schemas.microsoft.com/office/drawing/2014/main" id="{D2151180-BCDE-40E0-AA4A-1B62E800EBB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36855416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6255" y="1482125"/>
            <a:ext cx="10515600" cy="4351338"/>
          </a:xfrm>
        </p:spPr>
        <p:txBody>
          <a:bodyPr/>
          <a:lstStyle/>
          <a:p>
            <a:pPr marL="0" indent="0">
              <a:buNone/>
            </a:pPr>
            <a:r>
              <a:rPr lang="sv-SE" b="1" dirty="0">
                <a:latin typeface="Bern Sans CT"/>
                <a:cs typeface="Times" pitchFamily="18" charset="0"/>
              </a:rPr>
              <a:t>				</a:t>
            </a:r>
            <a:endParaRPr lang="sv-SE" dirty="0"/>
          </a:p>
        </p:txBody>
      </p:sp>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l="17381" t="31552" r="47039" b="46724"/>
          <a:stretch/>
        </p:blipFill>
        <p:spPr>
          <a:xfrm rot="5400000">
            <a:off x="4311361" y="2830861"/>
            <a:ext cx="1637986" cy="1027402"/>
          </a:xfrm>
          <a:prstGeom prst="rect">
            <a:avLst/>
          </a:prstGeom>
          <a:scene3d>
            <a:camera prst="orthographicFront">
              <a:rot lat="0" lon="900000" rev="0"/>
            </a:camera>
            <a:lightRig rig="threePt" dir="t"/>
          </a:scene3d>
        </p:spPr>
      </p:pic>
      <p:cxnSp>
        <p:nvCxnSpPr>
          <p:cNvPr id="8" name="Rak 7"/>
          <p:cNvCxnSpPr/>
          <p:nvPr/>
        </p:nvCxnSpPr>
        <p:spPr>
          <a:xfrm flipV="1">
            <a:off x="6021096" y="2403781"/>
            <a:ext cx="1818289" cy="69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flipV="1">
            <a:off x="2364828" y="3657795"/>
            <a:ext cx="2012238" cy="84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6021096" y="3657794"/>
            <a:ext cx="2008807" cy="84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2675521" y="2525569"/>
            <a:ext cx="1732439" cy="57189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516336" y="2139817"/>
            <a:ext cx="4050211" cy="369332"/>
          </a:xfrm>
          <a:prstGeom prst="rect">
            <a:avLst/>
          </a:prstGeom>
          <a:noFill/>
        </p:spPr>
        <p:txBody>
          <a:bodyPr wrap="none" rtlCol="0">
            <a:spAutoFit/>
          </a:bodyPr>
          <a:lstStyle/>
          <a:p>
            <a:r>
              <a:rPr lang="sv-SE" dirty="0"/>
              <a:t>Påskynda borttransport av restprodukter </a:t>
            </a:r>
          </a:p>
        </p:txBody>
      </p:sp>
      <p:sp>
        <p:nvSpPr>
          <p:cNvPr id="13" name="textruta 12"/>
          <p:cNvSpPr txBox="1"/>
          <p:nvPr/>
        </p:nvSpPr>
        <p:spPr>
          <a:xfrm>
            <a:off x="7035509" y="2088289"/>
            <a:ext cx="3690369" cy="369332"/>
          </a:xfrm>
          <a:prstGeom prst="rect">
            <a:avLst/>
          </a:prstGeom>
          <a:noFill/>
        </p:spPr>
        <p:txBody>
          <a:bodyPr wrap="none" rtlCol="0">
            <a:spAutoFit/>
          </a:bodyPr>
          <a:lstStyle/>
          <a:p>
            <a:r>
              <a:rPr lang="sv-SE" dirty="0"/>
              <a:t>Förbereder kroppen att återgå till vila</a:t>
            </a:r>
          </a:p>
        </p:txBody>
      </p:sp>
      <p:sp>
        <p:nvSpPr>
          <p:cNvPr id="14" name="textruta 13"/>
          <p:cNvSpPr txBox="1"/>
          <p:nvPr/>
        </p:nvSpPr>
        <p:spPr>
          <a:xfrm>
            <a:off x="873189" y="4498240"/>
            <a:ext cx="3890168" cy="369332"/>
          </a:xfrm>
          <a:prstGeom prst="rect">
            <a:avLst/>
          </a:prstGeom>
          <a:noFill/>
        </p:spPr>
        <p:txBody>
          <a:bodyPr wrap="none" rtlCol="0">
            <a:spAutoFit/>
          </a:bodyPr>
          <a:lstStyle/>
          <a:p>
            <a:r>
              <a:rPr lang="sv-SE" dirty="0"/>
              <a:t>Bättre träningseffekt och återhämtning </a:t>
            </a:r>
          </a:p>
        </p:txBody>
      </p:sp>
      <p:sp>
        <p:nvSpPr>
          <p:cNvPr id="15" name="textruta 14"/>
          <p:cNvSpPr txBox="1"/>
          <p:nvPr/>
        </p:nvSpPr>
        <p:spPr>
          <a:xfrm>
            <a:off x="7109518" y="4498240"/>
            <a:ext cx="4730719" cy="369332"/>
          </a:xfrm>
          <a:prstGeom prst="rect">
            <a:avLst/>
          </a:prstGeom>
          <a:noFill/>
        </p:spPr>
        <p:txBody>
          <a:bodyPr wrap="none" rtlCol="0">
            <a:spAutoFit/>
          </a:bodyPr>
          <a:lstStyle/>
          <a:p>
            <a:r>
              <a:rPr lang="sv-SE" dirty="0"/>
              <a:t>Avsluta träningen med en succesiv nedvarvning </a:t>
            </a:r>
          </a:p>
        </p:txBody>
      </p:sp>
      <p:sp>
        <p:nvSpPr>
          <p:cNvPr id="17" name="Rubrik 1"/>
          <p:cNvSpPr>
            <a:spLocks noGrp="1"/>
          </p:cNvSpPr>
          <p:nvPr>
            <p:ph type="title"/>
          </p:nvPr>
        </p:nvSpPr>
        <p:spPr>
          <a:xfrm>
            <a:off x="438262" y="62120"/>
            <a:ext cx="10515600" cy="1325563"/>
          </a:xfrm>
        </p:spPr>
        <p:txBody>
          <a:bodyPr/>
          <a:lstStyle/>
          <a:p>
            <a:pPr algn="ctr">
              <a:lnSpc>
                <a:spcPct val="150000"/>
              </a:lnSpc>
              <a:defRPr/>
            </a:pPr>
            <a:r>
              <a:rPr lang="sv-SE" b="1" dirty="0">
                <a:latin typeface="Bern Sans CT"/>
                <a:cs typeface="Times" pitchFamily="18" charset="0"/>
              </a:rPr>
              <a:t>Nedvarvning</a:t>
            </a:r>
          </a:p>
        </p:txBody>
      </p:sp>
      <p:sp>
        <p:nvSpPr>
          <p:cNvPr id="18" name="Rektangel 17"/>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6" name="Picture 15">
            <a:extLst>
              <a:ext uri="{FF2B5EF4-FFF2-40B4-BE49-F238E27FC236}">
                <a16:creationId xmlns:a16="http://schemas.microsoft.com/office/drawing/2014/main" id="{2B06689E-21BB-4C02-BAB0-66E9D611D11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21" name="Picture 14">
            <a:extLst>
              <a:ext uri="{FF2B5EF4-FFF2-40B4-BE49-F238E27FC236}">
                <a16:creationId xmlns:a16="http://schemas.microsoft.com/office/drawing/2014/main" id="{395109B6-ACB5-49F2-B777-07565D485E3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133358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a:latin typeface="Bern Sans CT"/>
                <a:cs typeface="Times" pitchFamily="18" charset="0"/>
              </a:rPr>
              <a:t>Koordination &amp; teknikträning</a:t>
            </a:r>
            <a:br>
              <a:rPr lang="sv-SE" b="1" dirty="0">
                <a:latin typeface="Bern Sans CT"/>
                <a:cs typeface="Times" pitchFamily="18" charset="0"/>
              </a:rPr>
            </a:br>
            <a:endParaRPr lang="sv-SE" dirty="0"/>
          </a:p>
        </p:txBody>
      </p:sp>
      <p:cxnSp>
        <p:nvCxnSpPr>
          <p:cNvPr id="5" name="Rak 4"/>
          <p:cNvCxnSpPr/>
          <p:nvPr/>
        </p:nvCxnSpPr>
        <p:spPr>
          <a:xfrm flipV="1">
            <a:off x="6021096" y="2403781"/>
            <a:ext cx="1818289" cy="69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flipV="1">
            <a:off x="2364828" y="3657795"/>
            <a:ext cx="2012238" cy="84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6021096" y="3657794"/>
            <a:ext cx="2008807" cy="84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a:off x="2675521" y="2525569"/>
            <a:ext cx="1732439" cy="5718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516336" y="2139817"/>
            <a:ext cx="4765407" cy="369332"/>
          </a:xfrm>
          <a:prstGeom prst="rect">
            <a:avLst/>
          </a:prstGeom>
          <a:noFill/>
        </p:spPr>
        <p:txBody>
          <a:bodyPr wrap="none" rtlCol="0">
            <a:spAutoFit/>
          </a:bodyPr>
          <a:lstStyle/>
          <a:p>
            <a:r>
              <a:rPr lang="sv-SE" dirty="0"/>
              <a:t>Bättre samspel mellan nerv- och muskelsystemet</a:t>
            </a:r>
          </a:p>
        </p:txBody>
      </p:sp>
      <p:sp>
        <p:nvSpPr>
          <p:cNvPr id="10" name="textruta 9"/>
          <p:cNvSpPr txBox="1"/>
          <p:nvPr/>
        </p:nvSpPr>
        <p:spPr>
          <a:xfrm>
            <a:off x="7035509" y="2088289"/>
            <a:ext cx="3949030" cy="369332"/>
          </a:xfrm>
          <a:prstGeom prst="rect">
            <a:avLst/>
          </a:prstGeom>
          <a:noFill/>
        </p:spPr>
        <p:txBody>
          <a:bodyPr wrap="none" rtlCol="0">
            <a:spAutoFit/>
          </a:bodyPr>
          <a:lstStyle/>
          <a:p>
            <a:r>
              <a:rPr lang="sv-SE" dirty="0"/>
              <a:t>Lättare att lära sig nya moment/tekniker</a:t>
            </a:r>
          </a:p>
        </p:txBody>
      </p:sp>
      <p:sp>
        <p:nvSpPr>
          <p:cNvPr id="11" name="textruta 10"/>
          <p:cNvSpPr txBox="1"/>
          <p:nvPr/>
        </p:nvSpPr>
        <p:spPr>
          <a:xfrm>
            <a:off x="873189" y="4498240"/>
            <a:ext cx="3849836" cy="369332"/>
          </a:xfrm>
          <a:prstGeom prst="rect">
            <a:avLst/>
          </a:prstGeom>
          <a:noFill/>
        </p:spPr>
        <p:txBody>
          <a:bodyPr wrap="none" rtlCol="0">
            <a:spAutoFit/>
          </a:bodyPr>
          <a:lstStyle/>
          <a:p>
            <a:r>
              <a:rPr lang="sv-SE" dirty="0"/>
              <a:t>Förebygga överbelastningar och skador</a:t>
            </a:r>
          </a:p>
        </p:txBody>
      </p:sp>
      <p:sp>
        <p:nvSpPr>
          <p:cNvPr id="12" name="textruta 11"/>
          <p:cNvSpPr txBox="1"/>
          <p:nvPr/>
        </p:nvSpPr>
        <p:spPr>
          <a:xfrm>
            <a:off x="7464793" y="4498240"/>
            <a:ext cx="4708661" cy="369332"/>
          </a:xfrm>
          <a:prstGeom prst="rect">
            <a:avLst/>
          </a:prstGeom>
          <a:noFill/>
        </p:spPr>
        <p:txBody>
          <a:bodyPr wrap="none" rtlCol="0">
            <a:spAutoFit/>
          </a:bodyPr>
          <a:lstStyle/>
          <a:p>
            <a:r>
              <a:rPr lang="sv-SE" dirty="0"/>
              <a:t>Tränas med fördel i korta block och kontinuerligt</a:t>
            </a:r>
          </a:p>
        </p:txBody>
      </p:sp>
      <p:pic>
        <p:nvPicPr>
          <p:cNvPr id="13" name="Bildobjekt 12"/>
          <p:cNvPicPr>
            <a:picLocks noChangeAspect="1"/>
          </p:cNvPicPr>
          <p:nvPr/>
        </p:nvPicPr>
        <p:blipFill rotWithShape="1">
          <a:blip r:embed="rId3">
            <a:extLst>
              <a:ext uri="{28A0092B-C50C-407E-A947-70E740481C1C}">
                <a14:useLocalDpi xmlns:a14="http://schemas.microsoft.com/office/drawing/2010/main" val="0"/>
              </a:ext>
            </a:extLst>
          </a:blip>
          <a:srcRect l="58793" t="36854" r="21810" b="44353"/>
          <a:stretch/>
        </p:blipFill>
        <p:spPr>
          <a:xfrm rot="5400000">
            <a:off x="4316095" y="2776021"/>
            <a:ext cx="1832572" cy="1331668"/>
          </a:xfrm>
          <a:prstGeom prst="rect">
            <a:avLst/>
          </a:prstGeom>
        </p:spPr>
      </p:pic>
      <p:sp>
        <p:nvSpPr>
          <p:cNvPr id="14" name="Rektangel 13"/>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7" name="Picture 15">
            <a:extLst>
              <a:ext uri="{FF2B5EF4-FFF2-40B4-BE49-F238E27FC236}">
                <a16:creationId xmlns:a16="http://schemas.microsoft.com/office/drawing/2014/main" id="{779209FE-6E94-4C5D-9C9A-A0A67E56CA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8" name="Picture 14">
            <a:extLst>
              <a:ext uri="{FF2B5EF4-FFF2-40B4-BE49-F238E27FC236}">
                <a16:creationId xmlns:a16="http://schemas.microsoft.com/office/drawing/2014/main" id="{4E17C646-55D8-4574-8DCB-729CB8E8503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117193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438262" y="621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sv-SE" b="1" dirty="0">
                <a:latin typeface="Bern Sans CT"/>
                <a:cs typeface="Times" pitchFamily="18" charset="0"/>
              </a:rPr>
              <a:t>Uthållighetsträning</a:t>
            </a:r>
          </a:p>
        </p:txBody>
      </p:sp>
      <p:cxnSp>
        <p:nvCxnSpPr>
          <p:cNvPr id="5" name="Rak 4"/>
          <p:cNvCxnSpPr/>
          <p:nvPr/>
        </p:nvCxnSpPr>
        <p:spPr>
          <a:xfrm flipV="1">
            <a:off x="6021096" y="2403781"/>
            <a:ext cx="1818289" cy="69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flipV="1">
            <a:off x="2364828" y="3657795"/>
            <a:ext cx="2012238" cy="84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6021096" y="3657794"/>
            <a:ext cx="2008807" cy="84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a:off x="2675521" y="2525569"/>
            <a:ext cx="1732439" cy="5718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516336" y="2139817"/>
            <a:ext cx="4917949" cy="369332"/>
          </a:xfrm>
          <a:prstGeom prst="rect">
            <a:avLst/>
          </a:prstGeom>
          <a:noFill/>
        </p:spPr>
        <p:txBody>
          <a:bodyPr wrap="none" rtlCol="0">
            <a:spAutoFit/>
          </a:bodyPr>
          <a:lstStyle/>
          <a:p>
            <a:r>
              <a:rPr lang="sv-SE" dirty="0"/>
              <a:t>Öka kroppens förmåga att ta upp och omsätta syre</a:t>
            </a:r>
          </a:p>
        </p:txBody>
      </p:sp>
      <p:sp>
        <p:nvSpPr>
          <p:cNvPr id="10" name="textruta 9"/>
          <p:cNvSpPr txBox="1"/>
          <p:nvPr/>
        </p:nvSpPr>
        <p:spPr>
          <a:xfrm>
            <a:off x="7035509" y="2088289"/>
            <a:ext cx="2469074" cy="369332"/>
          </a:xfrm>
          <a:prstGeom prst="rect">
            <a:avLst/>
          </a:prstGeom>
          <a:noFill/>
        </p:spPr>
        <p:txBody>
          <a:bodyPr wrap="none" rtlCol="0">
            <a:spAutoFit/>
          </a:bodyPr>
          <a:lstStyle/>
          <a:p>
            <a:r>
              <a:rPr lang="sv-SE" dirty="0"/>
              <a:t>Snabbt framställa energi</a:t>
            </a:r>
          </a:p>
        </p:txBody>
      </p:sp>
      <p:sp>
        <p:nvSpPr>
          <p:cNvPr id="11" name="textruta 10"/>
          <p:cNvSpPr txBox="1"/>
          <p:nvPr/>
        </p:nvSpPr>
        <p:spPr>
          <a:xfrm>
            <a:off x="873189" y="4498240"/>
            <a:ext cx="2625462" cy="369332"/>
          </a:xfrm>
          <a:prstGeom prst="rect">
            <a:avLst/>
          </a:prstGeom>
          <a:noFill/>
        </p:spPr>
        <p:txBody>
          <a:bodyPr wrap="none" rtlCol="0">
            <a:spAutoFit/>
          </a:bodyPr>
          <a:lstStyle/>
          <a:p>
            <a:r>
              <a:rPr lang="sv-SE" dirty="0"/>
              <a:t>Aerob &amp; anaerob förmåga</a:t>
            </a:r>
          </a:p>
        </p:txBody>
      </p:sp>
      <p:sp>
        <p:nvSpPr>
          <p:cNvPr id="12" name="textruta 11"/>
          <p:cNvSpPr txBox="1"/>
          <p:nvPr/>
        </p:nvSpPr>
        <p:spPr>
          <a:xfrm>
            <a:off x="7464793" y="4498240"/>
            <a:ext cx="4059573" cy="369332"/>
          </a:xfrm>
          <a:prstGeom prst="rect">
            <a:avLst/>
          </a:prstGeom>
          <a:noFill/>
        </p:spPr>
        <p:txBody>
          <a:bodyPr wrap="none" rtlCol="0">
            <a:spAutoFit/>
          </a:bodyPr>
          <a:lstStyle/>
          <a:p>
            <a:r>
              <a:rPr lang="sv-SE" dirty="0"/>
              <a:t>Tränas med fördel genom intervallträning</a:t>
            </a:r>
          </a:p>
        </p:txBody>
      </p:sp>
      <p:pic>
        <p:nvPicPr>
          <p:cNvPr id="13" name="Bildobjekt 12"/>
          <p:cNvPicPr>
            <a:picLocks noChangeAspect="1"/>
          </p:cNvPicPr>
          <p:nvPr/>
        </p:nvPicPr>
        <p:blipFill rotWithShape="1">
          <a:blip r:embed="rId3">
            <a:extLst>
              <a:ext uri="{28A0092B-C50C-407E-A947-70E740481C1C}">
                <a14:useLocalDpi xmlns:a14="http://schemas.microsoft.com/office/drawing/2010/main" val="0"/>
              </a:ext>
            </a:extLst>
          </a:blip>
          <a:srcRect l="17381" t="31552" r="47039" b="46724"/>
          <a:stretch/>
        </p:blipFill>
        <p:spPr>
          <a:xfrm rot="5400000">
            <a:off x="4311361" y="2830861"/>
            <a:ext cx="1637986" cy="1027402"/>
          </a:xfrm>
          <a:prstGeom prst="rect">
            <a:avLst/>
          </a:prstGeom>
          <a:scene3d>
            <a:camera prst="orthographicFront">
              <a:rot lat="0" lon="900000" rev="0"/>
            </a:camera>
            <a:lightRig rig="threePt" dir="t"/>
          </a:scene3d>
        </p:spPr>
      </p:pic>
      <p:sp>
        <p:nvSpPr>
          <p:cNvPr id="14" name="Rektangel 13"/>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7" name="Picture 15">
            <a:extLst>
              <a:ext uri="{FF2B5EF4-FFF2-40B4-BE49-F238E27FC236}">
                <a16:creationId xmlns:a16="http://schemas.microsoft.com/office/drawing/2014/main" id="{96010C9C-CFEA-47E9-809F-A801B16DFE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8" name="Picture 14">
            <a:extLst>
              <a:ext uri="{FF2B5EF4-FFF2-40B4-BE49-F238E27FC236}">
                <a16:creationId xmlns:a16="http://schemas.microsoft.com/office/drawing/2014/main" id="{94650146-475E-4D1F-9896-1ECFDE5EB3A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374879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2273" y="534088"/>
            <a:ext cx="10515600" cy="1325563"/>
          </a:xfrm>
        </p:spPr>
        <p:txBody>
          <a:bodyPr/>
          <a:lstStyle/>
          <a:p>
            <a:pPr algn="ctr"/>
            <a:r>
              <a:rPr lang="sv-SE" b="1" dirty="0">
                <a:latin typeface="Bern Sans CT"/>
                <a:cs typeface="Times" pitchFamily="18" charset="0"/>
              </a:rPr>
              <a:t>Styrketräning</a:t>
            </a:r>
            <a:br>
              <a:rPr lang="sv-SE" b="1" dirty="0">
                <a:latin typeface="Bern Sans CT"/>
                <a:cs typeface="Times" pitchFamily="18" charset="0"/>
              </a:rPr>
            </a:br>
            <a:endParaRPr lang="sv-SE" dirty="0"/>
          </a:p>
        </p:txBody>
      </p:sp>
      <p:sp>
        <p:nvSpPr>
          <p:cNvPr id="3" name="Platshållare för innehåll 2"/>
          <p:cNvSpPr>
            <a:spLocks noGrp="1"/>
          </p:cNvSpPr>
          <p:nvPr>
            <p:ph idx="1"/>
          </p:nvPr>
        </p:nvSpPr>
        <p:spPr/>
        <p:txBody>
          <a:bodyPr/>
          <a:lstStyle/>
          <a:p>
            <a:endParaRPr lang="sv-SE" dirty="0"/>
          </a:p>
          <a:p>
            <a:endParaRPr lang="sv-SE" dirty="0"/>
          </a:p>
        </p:txBody>
      </p:sp>
      <p:cxnSp>
        <p:nvCxnSpPr>
          <p:cNvPr id="4" name="Rak 3"/>
          <p:cNvCxnSpPr/>
          <p:nvPr/>
        </p:nvCxnSpPr>
        <p:spPr>
          <a:xfrm flipV="1">
            <a:off x="6021096" y="2403781"/>
            <a:ext cx="1818289" cy="69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ak 4"/>
          <p:cNvCxnSpPr/>
          <p:nvPr/>
        </p:nvCxnSpPr>
        <p:spPr>
          <a:xfrm flipV="1">
            <a:off x="2364828" y="3657795"/>
            <a:ext cx="2012238" cy="84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6021096" y="3657794"/>
            <a:ext cx="2008807" cy="84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2675521" y="2525569"/>
            <a:ext cx="1732439" cy="5718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516336" y="2139817"/>
            <a:ext cx="4615366" cy="369332"/>
          </a:xfrm>
          <a:prstGeom prst="rect">
            <a:avLst/>
          </a:prstGeom>
          <a:noFill/>
        </p:spPr>
        <p:txBody>
          <a:bodyPr wrap="none" rtlCol="0">
            <a:spAutoFit/>
          </a:bodyPr>
          <a:lstStyle/>
          <a:p>
            <a:r>
              <a:rPr lang="sv-SE" dirty="0"/>
              <a:t>Skapa en starkare och/eller uthålligare muskel </a:t>
            </a:r>
          </a:p>
        </p:txBody>
      </p:sp>
      <p:sp>
        <p:nvSpPr>
          <p:cNvPr id="9" name="textruta 8"/>
          <p:cNvSpPr txBox="1"/>
          <p:nvPr/>
        </p:nvSpPr>
        <p:spPr>
          <a:xfrm>
            <a:off x="7035509" y="2088289"/>
            <a:ext cx="2784224" cy="369332"/>
          </a:xfrm>
          <a:prstGeom prst="rect">
            <a:avLst/>
          </a:prstGeom>
          <a:noFill/>
        </p:spPr>
        <p:txBody>
          <a:bodyPr wrap="none" rtlCol="0">
            <a:spAutoFit/>
          </a:bodyPr>
          <a:lstStyle/>
          <a:p>
            <a:r>
              <a:rPr lang="sv-SE" dirty="0"/>
              <a:t>Neuromuskulär anpassning </a:t>
            </a:r>
          </a:p>
        </p:txBody>
      </p:sp>
      <p:sp>
        <p:nvSpPr>
          <p:cNvPr id="10" name="textruta 9"/>
          <p:cNvSpPr txBox="1"/>
          <p:nvPr/>
        </p:nvSpPr>
        <p:spPr>
          <a:xfrm>
            <a:off x="873189" y="4498240"/>
            <a:ext cx="2137060" cy="369332"/>
          </a:xfrm>
          <a:prstGeom prst="rect">
            <a:avLst/>
          </a:prstGeom>
          <a:noFill/>
        </p:spPr>
        <p:txBody>
          <a:bodyPr wrap="none" rtlCol="0">
            <a:spAutoFit/>
          </a:bodyPr>
          <a:lstStyle/>
          <a:p>
            <a:r>
              <a:rPr lang="sv-SE" dirty="0"/>
              <a:t>Olika styrkeförmågor</a:t>
            </a:r>
          </a:p>
        </p:txBody>
      </p:sp>
      <p:sp>
        <p:nvSpPr>
          <p:cNvPr id="11" name="textruta 10"/>
          <p:cNvSpPr txBox="1"/>
          <p:nvPr/>
        </p:nvSpPr>
        <p:spPr>
          <a:xfrm>
            <a:off x="6096000" y="4498240"/>
            <a:ext cx="5872185" cy="369332"/>
          </a:xfrm>
          <a:prstGeom prst="rect">
            <a:avLst/>
          </a:prstGeom>
          <a:noFill/>
        </p:spPr>
        <p:txBody>
          <a:bodyPr wrap="none" rtlCol="0">
            <a:spAutoFit/>
          </a:bodyPr>
          <a:lstStyle/>
          <a:p>
            <a:r>
              <a:rPr lang="sv-SE" dirty="0"/>
              <a:t>Tränas allsidigt och med fördel med kroppen som belastning </a:t>
            </a:r>
          </a:p>
        </p:txBody>
      </p:sp>
      <p:pic>
        <p:nvPicPr>
          <p:cNvPr id="12" name="Bildobjekt 11"/>
          <p:cNvPicPr>
            <a:picLocks noChangeAspect="1"/>
          </p:cNvPicPr>
          <p:nvPr/>
        </p:nvPicPr>
        <p:blipFill rotWithShape="1">
          <a:blip r:embed="rId3">
            <a:extLst>
              <a:ext uri="{28A0092B-C50C-407E-A947-70E740481C1C}">
                <a14:useLocalDpi xmlns:a14="http://schemas.microsoft.com/office/drawing/2010/main" val="0"/>
              </a:ext>
            </a:extLst>
          </a:blip>
          <a:srcRect l="25302" t="40301" r="54655" b="18491"/>
          <a:stretch/>
        </p:blipFill>
        <p:spPr>
          <a:xfrm rot="5400000">
            <a:off x="4762613" y="2742404"/>
            <a:ext cx="903829" cy="1393646"/>
          </a:xfrm>
          <a:prstGeom prst="rect">
            <a:avLst/>
          </a:prstGeom>
        </p:spPr>
      </p:pic>
      <p:sp>
        <p:nvSpPr>
          <p:cNvPr id="13" name="Rektangel 12"/>
          <p:cNvSpPr/>
          <p:nvPr/>
        </p:nvSpPr>
        <p:spPr>
          <a:xfrm rot="21149839">
            <a:off x="-413313" y="-1348850"/>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6" name="Picture 15">
            <a:extLst>
              <a:ext uri="{FF2B5EF4-FFF2-40B4-BE49-F238E27FC236}">
                <a16:creationId xmlns:a16="http://schemas.microsoft.com/office/drawing/2014/main" id="{C1173BE1-79AA-489E-9B66-E5B96403CE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00654" y="5928932"/>
            <a:ext cx="1276350" cy="644525"/>
          </a:xfrm>
          <a:prstGeom prst="rect">
            <a:avLst/>
          </a:prstGeom>
        </p:spPr>
      </p:pic>
      <p:pic>
        <p:nvPicPr>
          <p:cNvPr id="17" name="Picture 14">
            <a:extLst>
              <a:ext uri="{FF2B5EF4-FFF2-40B4-BE49-F238E27FC236}">
                <a16:creationId xmlns:a16="http://schemas.microsoft.com/office/drawing/2014/main" id="{37C19935-1521-49A3-B495-623B97954E4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66569" y="5849557"/>
            <a:ext cx="866775" cy="866775"/>
          </a:xfrm>
          <a:prstGeom prst="rect">
            <a:avLst/>
          </a:prstGeom>
        </p:spPr>
      </p:pic>
    </p:spTree>
    <p:extLst>
      <p:ext uri="{BB962C8B-B14F-4D97-AF65-F5344CB8AC3E}">
        <p14:creationId xmlns:p14="http://schemas.microsoft.com/office/powerpoint/2010/main" val="30725775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10" ma:contentTypeDescription="Skapa ett nytt dokument." ma:contentTypeScope="" ma:versionID="bcc9b656eb517094c52ce8621954e910">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2f4f73fa278a403bc5326f90fa79886e"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F3D63C-D4D6-46A1-8C11-CD49F179FF81}">
  <ds:schemaRefs>
    <ds:schemaRef ds:uri="http://schemas.microsoft.com/sharepoint/v3/contenttype/forms"/>
  </ds:schemaRefs>
</ds:datastoreItem>
</file>

<file path=customXml/itemProps2.xml><?xml version="1.0" encoding="utf-8"?>
<ds:datastoreItem xmlns:ds="http://schemas.openxmlformats.org/officeDocument/2006/customXml" ds:itemID="{C0FC6F5A-278E-4E9F-A4E2-AD417F665D5D}"/>
</file>

<file path=customXml/itemProps3.xml><?xml version="1.0" encoding="utf-8"?>
<ds:datastoreItem xmlns:ds="http://schemas.openxmlformats.org/officeDocument/2006/customXml" ds:itemID="{37A88F5F-D89A-4FDC-A428-67A17F9F4FF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7647</TotalTime>
  <Words>1147</Words>
  <Application>Microsoft Office PowerPoint</Application>
  <PresentationFormat>Bredbild</PresentationFormat>
  <Paragraphs>101</Paragraphs>
  <Slides>13</Slides>
  <Notes>13</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13</vt:i4>
      </vt:variant>
    </vt:vector>
  </HeadingPairs>
  <TitlesOfParts>
    <vt:vector size="22" baseType="lpstr">
      <vt:lpstr>Angsana New</vt:lpstr>
      <vt:lpstr>Arial</vt:lpstr>
      <vt:lpstr>Bern Sans CT</vt:lpstr>
      <vt:lpstr>Bern Sans CT Regular</vt:lpstr>
      <vt:lpstr>Calibri</vt:lpstr>
      <vt:lpstr>Calibri Light</vt:lpstr>
      <vt:lpstr>Times</vt:lpstr>
      <vt:lpstr>Times New Roman</vt:lpstr>
      <vt:lpstr>Office-tema</vt:lpstr>
      <vt:lpstr>PowerPoint-presentation</vt:lpstr>
      <vt:lpstr>Prestationstriangeln</vt:lpstr>
      <vt:lpstr>PowerPoint-presentation</vt:lpstr>
      <vt:lpstr>PowerPoint-presentation</vt:lpstr>
      <vt:lpstr>Uppvärmning</vt:lpstr>
      <vt:lpstr>Nedvarvning</vt:lpstr>
      <vt:lpstr>Koordination &amp; teknikträning </vt:lpstr>
      <vt:lpstr>PowerPoint-presentation</vt:lpstr>
      <vt:lpstr>Styrketräning </vt:lpstr>
      <vt:lpstr>Snabbhetsträning </vt:lpstr>
      <vt:lpstr>Rörlighetsträning </vt:lpstr>
      <vt:lpstr>Frågor</vt:lpstr>
      <vt:lpstr>Sammanfattning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Gren</dc:creator>
  <cp:lastModifiedBy>Johan Gren</cp:lastModifiedBy>
  <cp:revision>52</cp:revision>
  <dcterms:created xsi:type="dcterms:W3CDTF">2017-04-28T07:41:23Z</dcterms:created>
  <dcterms:modified xsi:type="dcterms:W3CDTF">2018-11-14T13:17:07Z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ies>
</file>